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Lst>
  <p:sldIdLst>
    <p:sldId id="256" r:id="rId2"/>
    <p:sldId id="257" r:id="rId3"/>
    <p:sldId id="259" r:id="rId4"/>
    <p:sldId id="260" r:id="rId5"/>
    <p:sldId id="261" r:id="rId6"/>
    <p:sldId id="262" r:id="rId7"/>
    <p:sldId id="264" r:id="rId8"/>
    <p:sldId id="265" r:id="rId9"/>
    <p:sldId id="266" r:id="rId10"/>
    <p:sldId id="269" r:id="rId11"/>
    <p:sldId id="270" r:id="rId12"/>
    <p:sldId id="416" r:id="rId13"/>
    <p:sldId id="417" r:id="rId14"/>
    <p:sldId id="418" r:id="rId15"/>
    <p:sldId id="420" r:id="rId16"/>
    <p:sldId id="421" r:id="rId17"/>
    <p:sldId id="423" r:id="rId18"/>
    <p:sldId id="271" r:id="rId19"/>
    <p:sldId id="272" r:id="rId20"/>
    <p:sldId id="276" r:id="rId21"/>
    <p:sldId id="277" r:id="rId22"/>
    <p:sldId id="343" r:id="rId23"/>
    <p:sldId id="344" r:id="rId24"/>
    <p:sldId id="345" r:id="rId25"/>
    <p:sldId id="346" r:id="rId26"/>
    <p:sldId id="424" r:id="rId27"/>
    <p:sldId id="351" r:id="rId28"/>
    <p:sldId id="347" r:id="rId29"/>
    <p:sldId id="348" r:id="rId30"/>
    <p:sldId id="349" r:id="rId31"/>
    <p:sldId id="350" r:id="rId32"/>
    <p:sldId id="355" r:id="rId33"/>
    <p:sldId id="352" r:id="rId34"/>
    <p:sldId id="358" r:id="rId35"/>
    <p:sldId id="353" r:id="rId36"/>
    <p:sldId id="354" r:id="rId37"/>
    <p:sldId id="356" r:id="rId38"/>
    <p:sldId id="357" r:id="rId39"/>
    <p:sldId id="359" r:id="rId40"/>
    <p:sldId id="360" r:id="rId41"/>
    <p:sldId id="361" r:id="rId42"/>
    <p:sldId id="362" r:id="rId43"/>
    <p:sldId id="363" r:id="rId44"/>
    <p:sldId id="368" r:id="rId45"/>
    <p:sldId id="366" r:id="rId46"/>
    <p:sldId id="369" r:id="rId47"/>
    <p:sldId id="365" r:id="rId48"/>
    <p:sldId id="364" r:id="rId49"/>
    <p:sldId id="367" r:id="rId50"/>
    <p:sldId id="273" r:id="rId51"/>
    <p:sldId id="370" r:id="rId52"/>
    <p:sldId id="284" r:id="rId53"/>
    <p:sldId id="285"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287" r:id="rId69"/>
    <p:sldId id="387" r:id="rId70"/>
    <p:sldId id="388" r:id="rId71"/>
    <p:sldId id="389" r:id="rId72"/>
    <p:sldId id="390" r:id="rId73"/>
    <p:sldId id="300" r:id="rId74"/>
    <p:sldId id="301" r:id="rId75"/>
    <p:sldId id="303" r:id="rId76"/>
    <p:sldId id="391" r:id="rId77"/>
    <p:sldId id="396" r:id="rId78"/>
    <p:sldId id="398" r:id="rId79"/>
    <p:sldId id="397" r:id="rId80"/>
    <p:sldId id="399" r:id="rId81"/>
    <p:sldId id="392" r:id="rId82"/>
    <p:sldId id="393" r:id="rId83"/>
    <p:sldId id="394" r:id="rId84"/>
    <p:sldId id="395" r:id="rId85"/>
    <p:sldId id="400" r:id="rId86"/>
    <p:sldId id="401" r:id="rId87"/>
    <p:sldId id="402" r:id="rId88"/>
    <p:sldId id="403" r:id="rId89"/>
    <p:sldId id="404" r:id="rId90"/>
    <p:sldId id="405" r:id="rId91"/>
    <p:sldId id="406" r:id="rId92"/>
    <p:sldId id="408" r:id="rId93"/>
    <p:sldId id="407" r:id="rId94"/>
    <p:sldId id="314" r:id="rId95"/>
    <p:sldId id="409" r:id="rId96"/>
    <p:sldId id="316" r:id="rId97"/>
    <p:sldId id="410" r:id="rId98"/>
    <p:sldId id="319" r:id="rId99"/>
    <p:sldId id="324" r:id="rId100"/>
    <p:sldId id="320" r:id="rId101"/>
    <p:sldId id="411" r:id="rId102"/>
    <p:sldId id="326" r:id="rId103"/>
    <p:sldId id="412" r:id="rId104"/>
    <p:sldId id="330" r:id="rId105"/>
    <p:sldId id="331" r:id="rId106"/>
    <p:sldId id="333" r:id="rId107"/>
    <p:sldId id="335" r:id="rId108"/>
    <p:sldId id="334" r:id="rId109"/>
    <p:sldId id="336" r:id="rId110"/>
    <p:sldId id="413" r:id="rId111"/>
    <p:sldId id="414" r:id="rId112"/>
    <p:sldId id="337" r:id="rId113"/>
    <p:sldId id="338" r:id="rId114"/>
    <p:sldId id="339" r:id="rId115"/>
    <p:sldId id="340" r:id="rId116"/>
    <p:sldId id="341" r:id="rId117"/>
    <p:sldId id="415" r:id="rId118"/>
    <p:sldId id="342"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4" y="2514601"/>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4" y="4777381"/>
            <a:ext cx="8915399" cy="1126283"/>
          </a:xfrm>
        </p:spPr>
        <p:txBody>
          <a:bodyPr anchor="t"/>
          <a:lstStyle>
            <a:lvl1pPr marL="0" indent="0" algn="l">
              <a:buNone/>
              <a:defRPr>
                <a:solidFill>
                  <a:schemeClr val="tx1">
                    <a:lumMod val="65000"/>
                    <a:lumOff val="3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1" y="4323812"/>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4" y="4529542"/>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2490674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4"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2839740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50" y="609600"/>
            <a:ext cx="839392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5"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A806B7BA-B1DC-4408-BF20-8AAD7C3C776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40323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2"/>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300283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50" y="609600"/>
            <a:ext cx="839392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A806B7BA-B1DC-4408-BF20-8AAD7C3C776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22505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4"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732322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1043719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3" y="627407"/>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7"/>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394661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4903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4"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4" y="3530129"/>
            <a:ext cx="8915399" cy="860400"/>
          </a:xfrm>
        </p:spPr>
        <p:txBody>
          <a:bodyPr anchor="t"/>
          <a:lstStyle>
            <a:lvl1pPr marL="0" indent="0" algn="l">
              <a:buNone/>
              <a:defRPr sz="20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246DF2-0C54-4FC9-9CF3-795B4DF005F4}" type="datetimeFigureOut">
              <a:rPr lang="en-IN" smtClean="0"/>
              <a:t>16-11-2021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64521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4" y="787784"/>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119792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4" y="1972703"/>
            <a:ext cx="3992732"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30" y="1969475"/>
            <a:ext cx="3999001"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5"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246DF2-0C54-4FC9-9CF3-795B4DF005F4}" type="datetimeFigureOut">
              <a:rPr lang="en-IN" smtClean="0"/>
              <a:t>16-11-2021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4" y="787784"/>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323198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2246DF2-0C54-4FC9-9CF3-795B4DF005F4}" type="datetimeFigureOut">
              <a:rPr lang="en-IN" smtClean="0"/>
              <a:t>16-11-2021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1919207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46DF2-0C54-4FC9-9CF3-795B4DF005F4}" type="datetimeFigureOut">
              <a:rPr lang="en-IN" smtClean="0"/>
              <a:t>16-11-2021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341139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4"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90"/>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4" y="1598613"/>
            <a:ext cx="3505199" cy="4262436"/>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128223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246DF2-0C54-4FC9-9CF3-795B4DF005F4}" type="datetimeFigureOut">
              <a:rPr lang="en-IN" smtClean="0"/>
              <a:t>16-11-2021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A806B7BA-B1DC-4408-BF20-8AAD7C3C7767}" type="slidenum">
              <a:rPr lang="en-IN" smtClean="0"/>
              <a:t>‹#›</a:t>
            </a:fld>
            <a:endParaRPr lang="en-IN"/>
          </a:p>
        </p:txBody>
      </p:sp>
    </p:spTree>
    <p:extLst>
      <p:ext uri="{BB962C8B-B14F-4D97-AF65-F5344CB8AC3E}">
        <p14:creationId xmlns:p14="http://schemas.microsoft.com/office/powerpoint/2010/main" val="70425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2"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5"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6"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3"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2246DF2-0C54-4FC9-9CF3-795B4DF005F4}" type="datetimeFigureOut">
              <a:rPr lang="en-IN" smtClean="0"/>
              <a:t>16-11-2021</a:t>
            </a:fld>
            <a:endParaRPr lang="en-IN"/>
          </a:p>
        </p:txBody>
      </p:sp>
      <p:sp>
        <p:nvSpPr>
          <p:cNvPr id="5" name="Footer Placeholder 4"/>
          <p:cNvSpPr>
            <a:spLocks noGrp="1"/>
          </p:cNvSpPr>
          <p:nvPr>
            <p:ph type="ftr" sz="quarter" idx="3"/>
          </p:nvPr>
        </p:nvSpPr>
        <p:spPr>
          <a:xfrm>
            <a:off x="2589214" y="6135810"/>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4" y="787784"/>
            <a:ext cx="779767" cy="365125"/>
          </a:xfrm>
          <a:prstGeom prst="rect">
            <a:avLst/>
          </a:prstGeom>
        </p:spPr>
        <p:txBody>
          <a:bodyPr vert="horz" lIns="91440" tIns="45720" rIns="91440" bIns="45720" rtlCol="0" anchor="ctr"/>
          <a:lstStyle>
            <a:lvl1pPr algn="r">
              <a:defRPr sz="2000">
                <a:solidFill>
                  <a:srgbClr val="FEFFFF"/>
                </a:solidFill>
              </a:defRPr>
            </a:lvl1pPr>
          </a:lstStyle>
          <a:p>
            <a:fld id="{A806B7BA-B1DC-4408-BF20-8AAD7C3C7767}" type="slidenum">
              <a:rPr lang="en-IN" smtClean="0"/>
              <a:t>‹#›</a:t>
            </a:fld>
            <a:endParaRPr lang="en-IN"/>
          </a:p>
        </p:txBody>
      </p:sp>
    </p:spTree>
    <p:extLst>
      <p:ext uri="{BB962C8B-B14F-4D97-AF65-F5344CB8AC3E}">
        <p14:creationId xmlns:p14="http://schemas.microsoft.com/office/powerpoint/2010/main" val="60401453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Lst>
  <p:txStyles>
    <p:titleStyle>
      <a:lvl1pPr algn="l" defTabSz="457189"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316" y="16945"/>
            <a:ext cx="11411513" cy="1045031"/>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err="1">
                <a:ln/>
                <a:solidFill>
                  <a:schemeClr val="accent3"/>
                </a:solidFill>
              </a:rPr>
              <a:t>Mohanlal</a:t>
            </a:r>
            <a:r>
              <a:rPr lang="en-US" b="1" dirty="0">
                <a:ln/>
                <a:solidFill>
                  <a:schemeClr val="accent3"/>
                </a:solidFill>
              </a:rPr>
              <a:t> </a:t>
            </a:r>
            <a:r>
              <a:rPr lang="en-US" b="1" dirty="0" err="1">
                <a:ln/>
                <a:solidFill>
                  <a:schemeClr val="accent3"/>
                </a:solidFill>
              </a:rPr>
              <a:t>Sukhadia</a:t>
            </a:r>
            <a:r>
              <a:rPr lang="en-US" b="1" dirty="0">
                <a:ln/>
                <a:solidFill>
                  <a:schemeClr val="accent3"/>
                </a:solidFill>
              </a:rPr>
              <a:t> </a:t>
            </a:r>
            <a:r>
              <a:rPr lang="en-US" b="1" dirty="0" smtClean="0">
                <a:ln/>
                <a:solidFill>
                  <a:schemeClr val="accent3"/>
                </a:solidFill>
              </a:rPr>
              <a:t>University</a:t>
            </a:r>
            <a:endParaRPr lang="en-IN" b="1" dirty="0">
              <a:ln/>
              <a:solidFill>
                <a:schemeClr val="accent3"/>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425684" y="1027328"/>
            <a:ext cx="1772765" cy="1694291"/>
          </a:xfrm>
          <a:prstGeom prst="rect">
            <a:avLst/>
          </a:prstGeom>
        </p:spPr>
      </p:pic>
      <p:sp>
        <p:nvSpPr>
          <p:cNvPr id="5" name="Rectangle 4"/>
          <p:cNvSpPr/>
          <p:nvPr/>
        </p:nvSpPr>
        <p:spPr>
          <a:xfrm>
            <a:off x="4110008" y="2847327"/>
            <a:ext cx="4404117" cy="1116972"/>
          </a:xfrm>
          <a:prstGeom prst="rect">
            <a:avLst/>
          </a:prstGeom>
        </p:spPr>
        <p:txBody>
          <a:bodyPr wrap="square">
            <a:spAutoFit/>
          </a:bodyPr>
          <a:lstStyle/>
          <a:p>
            <a:pPr algn="ctr">
              <a:lnSpc>
                <a:spcPct val="107000"/>
              </a:lnSpc>
              <a:spcAft>
                <a:spcPts val="800"/>
              </a:spcAft>
            </a:pPr>
            <a:r>
              <a:rPr lang="en-US"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University College of Science </a:t>
            </a:r>
            <a:endPar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2020-21</a:t>
            </a:r>
            <a:endParaRPr lang="en-IN" sz="2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2057925" y="4090003"/>
            <a:ext cx="9319831" cy="584775"/>
          </a:xfrm>
          <a:prstGeom prst="rect">
            <a:avLst/>
          </a:prstGeom>
          <a:noFill/>
        </p:spPr>
        <p:txBody>
          <a:bodyPr wrap="square" rtlCol="0">
            <a:spAutoFit/>
          </a:bodyPr>
          <a:lstStyle/>
          <a:p>
            <a:pPr algn="ctr"/>
            <a:r>
              <a:rPr lang="en-US" sz="3200" b="1" dirty="0">
                <a:ln w="0"/>
                <a:solidFill>
                  <a:schemeClr val="accent1"/>
                </a:solidFill>
                <a:effectLst>
                  <a:outerShdw blurRad="38100" dist="25400" dir="5400000" algn="ctr" rotWithShape="0">
                    <a:srgbClr val="6E747A">
                      <a:alpha val="43000"/>
                    </a:srgbClr>
                  </a:outerShdw>
                </a:effectLst>
              </a:rPr>
              <a:t>Topic: </a:t>
            </a:r>
            <a:r>
              <a:rPr lang="en-US" sz="3200" dirty="0">
                <a:ln w="0"/>
                <a:solidFill>
                  <a:srgbClr val="0070C0"/>
                </a:solidFill>
                <a:effectLst>
                  <a:outerShdw blurRad="38100" dist="25400" dir="5400000" algn="ctr" rotWithShape="0">
                    <a:srgbClr val="6E747A">
                      <a:alpha val="43000"/>
                    </a:srgbClr>
                  </a:outerShdw>
                </a:effectLst>
              </a:rPr>
              <a:t>ERP For </a:t>
            </a:r>
            <a:r>
              <a:rPr lang="en-US" sz="3200" dirty="0" err="1">
                <a:ln w="0"/>
                <a:solidFill>
                  <a:srgbClr val="0070C0"/>
                </a:solidFill>
                <a:effectLst>
                  <a:outerShdw blurRad="38100" dist="25400" dir="5400000" algn="ctr" rotWithShape="0">
                    <a:srgbClr val="6E747A">
                      <a:alpha val="43000"/>
                    </a:srgbClr>
                  </a:outerShdw>
                </a:effectLst>
              </a:rPr>
              <a:t>Sohn</a:t>
            </a:r>
            <a:r>
              <a:rPr lang="en-US" sz="3200" dirty="0">
                <a:ln w="0"/>
                <a:solidFill>
                  <a:srgbClr val="0070C0"/>
                </a:solidFill>
                <a:effectLst>
                  <a:outerShdw blurRad="38100" dist="25400" dir="5400000" algn="ctr" rotWithShape="0">
                    <a:srgbClr val="6E747A">
                      <a:alpha val="43000"/>
                    </a:srgbClr>
                  </a:outerShdw>
                </a:effectLst>
              </a:rPr>
              <a:t> </a:t>
            </a:r>
            <a:r>
              <a:rPr lang="en-US" sz="3200" dirty="0" err="1">
                <a:ln w="0"/>
                <a:solidFill>
                  <a:srgbClr val="0070C0"/>
                </a:solidFill>
                <a:effectLst>
                  <a:outerShdw blurRad="38100" dist="25400" dir="5400000" algn="ctr" rotWithShape="0">
                    <a:srgbClr val="6E747A">
                      <a:alpha val="43000"/>
                    </a:srgbClr>
                  </a:outerShdw>
                </a:effectLst>
              </a:rPr>
              <a:t>Mariens</a:t>
            </a:r>
            <a:r>
              <a:rPr lang="en-US" sz="3200" dirty="0">
                <a:ln w="0"/>
                <a:solidFill>
                  <a:srgbClr val="0070C0"/>
                </a:solidFill>
                <a:effectLst>
                  <a:outerShdw blurRad="38100" dist="25400" dir="5400000" algn="ctr" rotWithShape="0">
                    <a:srgbClr val="6E747A">
                      <a:alpha val="43000"/>
                    </a:srgbClr>
                  </a:outerShdw>
                </a:effectLst>
              </a:rPr>
              <a:t> Hospital and Labs</a:t>
            </a:r>
            <a:endParaRPr lang="en-IN" sz="3200" dirty="0">
              <a:ln w="0"/>
              <a:solidFill>
                <a:srgbClr val="0070C0"/>
              </a:solidFill>
              <a:effectLst>
                <a:outerShdw blurRad="38100" dist="25400" dir="5400000" algn="ctr" rotWithShape="0">
                  <a:srgbClr val="6E747A">
                    <a:alpha val="43000"/>
                  </a:srgbClr>
                </a:outerShdw>
              </a:effectLst>
            </a:endParaRPr>
          </a:p>
        </p:txBody>
      </p:sp>
      <p:sp>
        <p:nvSpPr>
          <p:cNvPr id="12" name="TextBox 11"/>
          <p:cNvSpPr txBox="1"/>
          <p:nvPr/>
        </p:nvSpPr>
        <p:spPr>
          <a:xfrm>
            <a:off x="8514127" y="5071254"/>
            <a:ext cx="3281636" cy="707886"/>
          </a:xfrm>
          <a:prstGeom prst="rect">
            <a:avLst/>
          </a:prstGeom>
          <a:noFill/>
        </p:spPr>
        <p:txBody>
          <a:bodyPr wrap="square" rtlCol="0">
            <a:spAutoFit/>
          </a:bodyPr>
          <a:lstStyle/>
          <a:p>
            <a:r>
              <a:rPr lang="en-US" sz="2000" b="1" dirty="0"/>
              <a:t>Submitted to:</a:t>
            </a:r>
            <a:endParaRPr lang="en-IN" sz="2000" dirty="0"/>
          </a:p>
          <a:p>
            <a:r>
              <a:rPr lang="en-US" sz="2000" dirty="0"/>
              <a:t>  Dr. </a:t>
            </a:r>
            <a:r>
              <a:rPr lang="en-US" sz="2000" dirty="0" err="1"/>
              <a:t>Avinash</a:t>
            </a:r>
            <a:r>
              <a:rPr lang="en-US" sz="2000" dirty="0"/>
              <a:t> </a:t>
            </a:r>
            <a:r>
              <a:rPr lang="en-US" sz="2000" dirty="0" err="1"/>
              <a:t>Panwar</a:t>
            </a:r>
            <a:r>
              <a:rPr lang="en-US" sz="2000" dirty="0"/>
              <a:t> </a:t>
            </a:r>
            <a:endParaRPr lang="en-IN" sz="2000" dirty="0"/>
          </a:p>
        </p:txBody>
      </p:sp>
      <p:sp>
        <p:nvSpPr>
          <p:cNvPr id="13" name="TextBox 12"/>
          <p:cNvSpPr txBox="1"/>
          <p:nvPr/>
        </p:nvSpPr>
        <p:spPr>
          <a:xfrm>
            <a:off x="2057925" y="5071254"/>
            <a:ext cx="3586439" cy="1015663"/>
          </a:xfrm>
          <a:prstGeom prst="rect">
            <a:avLst/>
          </a:prstGeom>
          <a:noFill/>
        </p:spPr>
        <p:txBody>
          <a:bodyPr wrap="square" rtlCol="0">
            <a:spAutoFit/>
          </a:bodyPr>
          <a:lstStyle/>
          <a:p>
            <a:r>
              <a:rPr lang="en-US" sz="2000" b="1" dirty="0"/>
              <a:t>Submitted by:</a:t>
            </a:r>
            <a:endParaRPr lang="en-IN" sz="2000" dirty="0"/>
          </a:p>
          <a:p>
            <a:r>
              <a:rPr lang="en-US" sz="2000" dirty="0"/>
              <a:t>  Ali Asger Habib</a:t>
            </a:r>
            <a:endParaRPr lang="en-IN" sz="2000" dirty="0"/>
          </a:p>
          <a:p>
            <a:r>
              <a:rPr lang="en-US" sz="2000" dirty="0"/>
              <a:t>  BCA 5</a:t>
            </a:r>
            <a:r>
              <a:rPr lang="en-US" sz="2000" baseline="30000" dirty="0"/>
              <a:t>th</a:t>
            </a:r>
            <a:r>
              <a:rPr lang="en-US" sz="2000" dirty="0"/>
              <a:t> Semester</a:t>
            </a:r>
            <a:endParaRPr lang="en-IN" sz="2400" dirty="0"/>
          </a:p>
        </p:txBody>
      </p:sp>
    </p:spTree>
    <p:extLst>
      <p:ext uri="{BB962C8B-B14F-4D97-AF65-F5344CB8AC3E}">
        <p14:creationId xmlns:p14="http://schemas.microsoft.com/office/powerpoint/2010/main" val="3489995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fontScale="90000"/>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Hardware Requirements:</a:t>
            </a:r>
            <a:endParaRPr lang="en-IN" sz="6600" b="1" u="sng" dirty="0">
              <a:ln/>
              <a:solidFill>
                <a:schemeClr val="accent4"/>
              </a:solidFill>
            </a:endParaRPr>
          </a:p>
        </p:txBody>
      </p:sp>
      <p:sp>
        <p:nvSpPr>
          <p:cNvPr id="3" name="Rectangle 2"/>
          <p:cNvSpPr/>
          <p:nvPr/>
        </p:nvSpPr>
        <p:spPr>
          <a:xfrm>
            <a:off x="2682240" y="2462373"/>
            <a:ext cx="8245147" cy="2123658"/>
          </a:xfrm>
          <a:prstGeom prst="rect">
            <a:avLst/>
          </a:prstGeom>
        </p:spPr>
        <p:txBody>
          <a:bodyPr wrap="square">
            <a:spAutoFit/>
          </a:bodyPr>
          <a:lstStyle/>
          <a:p>
            <a:r>
              <a:rPr lang="en-US" sz="4400" b="1" dirty="0"/>
              <a:t>Processor :</a:t>
            </a:r>
            <a:r>
              <a:rPr lang="en-US" sz="3600" dirty="0"/>
              <a:t>   Intel I3 4</a:t>
            </a:r>
            <a:r>
              <a:rPr lang="en-US" sz="3600" baseline="30000" dirty="0"/>
              <a:t>th</a:t>
            </a:r>
            <a:r>
              <a:rPr lang="en-US" sz="3600" dirty="0"/>
              <a:t> Generation</a:t>
            </a:r>
          </a:p>
          <a:p>
            <a:r>
              <a:rPr lang="en-US" sz="4400" b="1" dirty="0"/>
              <a:t>RAM          :</a:t>
            </a:r>
            <a:r>
              <a:rPr lang="en-US" sz="3600" dirty="0"/>
              <a:t>   512 MB</a:t>
            </a:r>
          </a:p>
          <a:p>
            <a:r>
              <a:rPr lang="en-US" sz="4400" b="1" dirty="0"/>
              <a:t>Hard Disk  :</a:t>
            </a:r>
            <a:r>
              <a:rPr lang="en-US" sz="3600" dirty="0"/>
              <a:t>   80 GB</a:t>
            </a:r>
          </a:p>
        </p:txBody>
      </p:sp>
    </p:spTree>
    <p:extLst>
      <p:ext uri="{BB962C8B-B14F-4D97-AF65-F5344CB8AC3E}">
        <p14:creationId xmlns:p14="http://schemas.microsoft.com/office/powerpoint/2010/main" val="5152307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56554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My Admit Cases: </a:t>
            </a:r>
            <a:endParaRPr lang="en-IN" sz="6600" b="1" u="sng" dirty="0">
              <a:ln/>
              <a:solidFill>
                <a:schemeClr val="accent6">
                  <a:lumMod val="50000"/>
                </a:schemeClr>
              </a:solidFill>
            </a:endParaRPr>
          </a:p>
        </p:txBody>
      </p:sp>
      <p:sp>
        <p:nvSpPr>
          <p:cNvPr id="4" name="Rectangle 3"/>
          <p:cNvSpPr/>
          <p:nvPr/>
        </p:nvSpPr>
        <p:spPr>
          <a:xfrm>
            <a:off x="1005844" y="2841196"/>
            <a:ext cx="10920548" cy="1077218"/>
          </a:xfrm>
          <a:prstGeom prst="rect">
            <a:avLst/>
          </a:prstGeom>
        </p:spPr>
        <p:txBody>
          <a:bodyPr wrap="square">
            <a:spAutoFit/>
          </a:bodyPr>
          <a:lstStyle/>
          <a:p>
            <a:pPr algn="ctr"/>
            <a:r>
              <a:rPr lang="en-US" sz="3200" dirty="0"/>
              <a:t>This functionality shows the details of the admitted patients of the doctor.</a:t>
            </a:r>
            <a:endParaRPr lang="en-US" sz="2400" dirty="0"/>
          </a:p>
        </p:txBody>
      </p:sp>
    </p:spTree>
    <p:extLst>
      <p:ext uri="{BB962C8B-B14F-4D97-AF65-F5344CB8AC3E}">
        <p14:creationId xmlns:p14="http://schemas.microsoft.com/office/powerpoint/2010/main" val="5973770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7999"/>
          </a:xfrm>
          <a:prstGeom prst="rect">
            <a:avLst/>
          </a:prstGeom>
        </p:spPr>
      </p:pic>
    </p:spTree>
    <p:extLst>
      <p:ext uri="{BB962C8B-B14F-4D97-AF65-F5344CB8AC3E}">
        <p14:creationId xmlns:p14="http://schemas.microsoft.com/office/powerpoint/2010/main" val="18148762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My Patients: </a:t>
            </a:r>
            <a:endParaRPr lang="en-IN" sz="6600" b="1" u="sng" dirty="0">
              <a:ln/>
              <a:solidFill>
                <a:schemeClr val="accent6">
                  <a:lumMod val="50000"/>
                </a:schemeClr>
              </a:solidFill>
            </a:endParaRPr>
          </a:p>
        </p:txBody>
      </p:sp>
      <p:sp>
        <p:nvSpPr>
          <p:cNvPr id="4" name="Rectangle 3"/>
          <p:cNvSpPr/>
          <p:nvPr/>
        </p:nvSpPr>
        <p:spPr>
          <a:xfrm>
            <a:off x="1005844" y="2841196"/>
            <a:ext cx="10920548" cy="1077218"/>
          </a:xfrm>
          <a:prstGeom prst="rect">
            <a:avLst/>
          </a:prstGeom>
        </p:spPr>
        <p:txBody>
          <a:bodyPr wrap="square">
            <a:spAutoFit/>
          </a:bodyPr>
          <a:lstStyle/>
          <a:p>
            <a:pPr algn="ctr"/>
            <a:r>
              <a:rPr lang="en-US" sz="3200" dirty="0"/>
              <a:t>This module shows the details of the patients of each </a:t>
            </a:r>
            <a:r>
              <a:rPr lang="en-US" sz="3200" dirty="0" smtClean="0"/>
              <a:t>doctor</a:t>
            </a:r>
            <a:r>
              <a:rPr lang="en-US" sz="3200" dirty="0"/>
              <a:t>.</a:t>
            </a:r>
            <a:endParaRPr lang="en-US" sz="2400" dirty="0"/>
          </a:p>
        </p:txBody>
      </p:sp>
    </p:spTree>
    <p:extLst>
      <p:ext uri="{BB962C8B-B14F-4D97-AF65-F5344CB8AC3E}">
        <p14:creationId xmlns:p14="http://schemas.microsoft.com/office/powerpoint/2010/main" val="1364228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spTree>
    <p:extLst>
      <p:ext uri="{BB962C8B-B14F-4D97-AF65-F5344CB8AC3E}">
        <p14:creationId xmlns:p14="http://schemas.microsoft.com/office/powerpoint/2010/main" val="10024479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5" y="2403567"/>
            <a:ext cx="11186159" cy="1698171"/>
          </a:xfrm>
        </p:spPr>
        <p:txBody>
          <a:bodyPr>
            <a:noAutofit/>
            <a:scene3d>
              <a:camera prst="orthographicFront"/>
              <a:lightRig rig="soft" dir="t">
                <a:rot lat="0" lon="0" rev="15600000"/>
              </a:lightRig>
            </a:scene3d>
            <a:sp3d extrusionH="57150" prstMaterial="softEdge">
              <a:bevelT w="25400" h="38100"/>
            </a:sp3d>
          </a:bodyPr>
          <a:lstStyle/>
          <a:p>
            <a:pPr algn="ctr"/>
            <a:r>
              <a:rPr lang="en-US" sz="8800" b="1" u="sng" dirty="0">
                <a:ln/>
                <a:solidFill>
                  <a:schemeClr val="accent3"/>
                </a:solidFill>
              </a:rPr>
              <a:t>Database Structure: </a:t>
            </a:r>
            <a:endParaRPr lang="en-IN" sz="8800" b="1" u="sng" dirty="0">
              <a:ln/>
              <a:solidFill>
                <a:schemeClr val="accent3"/>
              </a:solidFill>
            </a:endParaRPr>
          </a:p>
        </p:txBody>
      </p:sp>
    </p:spTree>
    <p:extLst>
      <p:ext uri="{BB962C8B-B14F-4D97-AF65-F5344CB8AC3E}">
        <p14:creationId xmlns:p14="http://schemas.microsoft.com/office/powerpoint/2010/main" val="34543447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err="1">
                <a:ln/>
                <a:solidFill>
                  <a:schemeClr val="accent3"/>
                </a:solidFill>
              </a:rPr>
              <a:t>Sohn</a:t>
            </a:r>
            <a:r>
              <a:rPr lang="en-US" sz="6600" b="1" u="sng" dirty="0">
                <a:ln/>
                <a:solidFill>
                  <a:schemeClr val="accent3"/>
                </a:solidFill>
              </a:rPr>
              <a:t> </a:t>
            </a:r>
            <a:r>
              <a:rPr lang="en-US" sz="6600" b="1" u="sng" dirty="0" err="1">
                <a:ln/>
                <a:solidFill>
                  <a:schemeClr val="accent3"/>
                </a:solidFill>
              </a:rPr>
              <a:t>Mariens</a:t>
            </a:r>
            <a:r>
              <a:rPr lang="en-US" sz="6600" b="1" u="sng" dirty="0">
                <a:ln/>
                <a:solidFill>
                  <a:schemeClr val="accent3"/>
                </a:solidFill>
              </a:rPr>
              <a:t>: </a:t>
            </a:r>
            <a:endParaRPr lang="en-IN" sz="6600" b="1" u="sng" dirty="0">
              <a:ln/>
              <a:solidFill>
                <a:schemeClr val="accent3"/>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7552"/>
          <a:stretch/>
        </p:blipFill>
        <p:spPr>
          <a:xfrm>
            <a:off x="1667861" y="1802673"/>
            <a:ext cx="9243811" cy="4504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3280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0" y="195949"/>
            <a:ext cx="7119256" cy="1110343"/>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Admit Table: </a:t>
            </a:r>
            <a:endParaRPr lang="en-IN" sz="6600" b="1" u="sng" dirty="0">
              <a:ln/>
              <a:solidFill>
                <a:schemeClr val="accent3"/>
              </a:solidFill>
            </a:endParaRPr>
          </a:p>
        </p:txBody>
      </p:sp>
      <p:pic>
        <p:nvPicPr>
          <p:cNvPr id="3" name="Picture 2"/>
          <p:cNvPicPr>
            <a:picLocks noChangeAspect="1"/>
          </p:cNvPicPr>
          <p:nvPr/>
        </p:nvPicPr>
        <p:blipFill rotWithShape="1">
          <a:blip r:embed="rId2"/>
          <a:srcRect t="16532"/>
          <a:stretch/>
        </p:blipFill>
        <p:spPr>
          <a:xfrm>
            <a:off x="2011554" y="1698173"/>
            <a:ext cx="8556436" cy="4990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90205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Department Table: </a:t>
            </a:r>
            <a:endParaRPr lang="en-IN" sz="6600" b="1" u="sng" dirty="0">
              <a:ln/>
              <a:solidFill>
                <a:schemeClr val="accent3"/>
              </a:solidFill>
            </a:endParaRPr>
          </a:p>
        </p:txBody>
      </p:sp>
      <p:pic>
        <p:nvPicPr>
          <p:cNvPr id="3" name="Picture 2"/>
          <p:cNvPicPr>
            <a:picLocks noChangeAspect="1"/>
          </p:cNvPicPr>
          <p:nvPr/>
        </p:nvPicPr>
        <p:blipFill>
          <a:blip r:embed="rId2"/>
          <a:stretch>
            <a:fillRect/>
          </a:stretch>
        </p:blipFill>
        <p:spPr>
          <a:xfrm>
            <a:off x="3563782" y="1789340"/>
            <a:ext cx="5451975" cy="4824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30849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Duties Table: </a:t>
            </a:r>
            <a:endParaRPr lang="en-IN" sz="6600" b="1" u="sng" dirty="0">
              <a:ln/>
              <a:solidFill>
                <a:schemeClr val="accent3"/>
              </a:solidFill>
            </a:endParaRPr>
          </a:p>
        </p:txBody>
      </p:sp>
      <p:pic>
        <p:nvPicPr>
          <p:cNvPr id="4" name="Picture 3"/>
          <p:cNvPicPr>
            <a:picLocks noChangeAspect="1"/>
          </p:cNvPicPr>
          <p:nvPr/>
        </p:nvPicPr>
        <p:blipFill>
          <a:blip r:embed="rId2"/>
          <a:stretch>
            <a:fillRect/>
          </a:stretch>
        </p:blipFill>
        <p:spPr>
          <a:xfrm>
            <a:off x="957533" y="2278788"/>
            <a:ext cx="10664473" cy="3351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0171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fontScale="90000"/>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Software Requirements:</a:t>
            </a:r>
            <a:endParaRPr lang="en-IN" sz="6600" b="1" u="sng" dirty="0">
              <a:ln/>
              <a:solidFill>
                <a:schemeClr val="accent4"/>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999" y="1927056"/>
            <a:ext cx="1758263" cy="1829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566" y="1812617"/>
            <a:ext cx="2675775" cy="2058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3646" r="12624"/>
          <a:stretch/>
        </p:blipFill>
        <p:spPr>
          <a:xfrm>
            <a:off x="2693565" y="4436703"/>
            <a:ext cx="2521132" cy="1755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721" y="4270301"/>
            <a:ext cx="1902300" cy="2087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00277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0" y="195949"/>
            <a:ext cx="7119256" cy="2547251"/>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smtClean="0">
                <a:ln/>
                <a:solidFill>
                  <a:schemeClr val="accent3"/>
                </a:solidFill>
              </a:rPr>
              <a:t>Employee </a:t>
            </a:r>
            <a:r>
              <a:rPr lang="en-US" sz="6600" b="1" u="sng" dirty="0">
                <a:ln/>
                <a:solidFill>
                  <a:schemeClr val="accent3"/>
                </a:solidFill>
              </a:rPr>
              <a:t>Table: </a:t>
            </a:r>
            <a:endParaRPr lang="en-IN" sz="66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550" y="1697308"/>
            <a:ext cx="8556436" cy="4756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82910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0" y="195949"/>
            <a:ext cx="7119256" cy="2547251"/>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smtClean="0">
                <a:ln/>
                <a:solidFill>
                  <a:schemeClr val="accent3"/>
                </a:solidFill>
              </a:rPr>
              <a:t>Employee Table: </a:t>
            </a:r>
            <a:endParaRPr lang="en-IN" sz="66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73" y="1469574"/>
            <a:ext cx="8384990" cy="5065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58015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Login Users Table: </a:t>
            </a:r>
            <a:endParaRPr lang="en-IN" sz="6600" b="1" u="sng" dirty="0">
              <a:ln/>
              <a:solidFill>
                <a:schemeClr val="accent3"/>
              </a:solidFill>
            </a:endParaRPr>
          </a:p>
        </p:txBody>
      </p:sp>
      <p:pic>
        <p:nvPicPr>
          <p:cNvPr id="3" name="Picture 2"/>
          <p:cNvPicPr>
            <a:picLocks noChangeAspect="1"/>
          </p:cNvPicPr>
          <p:nvPr/>
        </p:nvPicPr>
        <p:blipFill>
          <a:blip r:embed="rId2"/>
          <a:stretch>
            <a:fillRect/>
          </a:stretch>
        </p:blipFill>
        <p:spPr>
          <a:xfrm>
            <a:off x="641879" y="2221229"/>
            <a:ext cx="11295776" cy="2716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6785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Medicine Table: </a:t>
            </a:r>
            <a:endParaRPr lang="en-IN" sz="6600" b="1" u="sng" dirty="0">
              <a:ln/>
              <a:solidFill>
                <a:schemeClr val="accent3"/>
              </a:solidFill>
            </a:endParaRPr>
          </a:p>
        </p:txBody>
      </p:sp>
      <p:pic>
        <p:nvPicPr>
          <p:cNvPr id="4" name="Picture 3"/>
          <p:cNvPicPr>
            <a:picLocks noChangeAspect="1"/>
          </p:cNvPicPr>
          <p:nvPr/>
        </p:nvPicPr>
        <p:blipFill>
          <a:blip r:embed="rId2"/>
          <a:stretch>
            <a:fillRect/>
          </a:stretch>
        </p:blipFill>
        <p:spPr>
          <a:xfrm>
            <a:off x="1005845" y="2477588"/>
            <a:ext cx="10796111" cy="2426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47701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Parcel Table: </a:t>
            </a:r>
            <a:endParaRPr lang="en-IN" sz="6600" b="1" u="sng" dirty="0">
              <a:ln/>
              <a:solidFill>
                <a:schemeClr val="accent3"/>
              </a:solidFill>
            </a:endParaRPr>
          </a:p>
        </p:txBody>
      </p:sp>
      <p:pic>
        <p:nvPicPr>
          <p:cNvPr id="4" name="Picture 3"/>
          <p:cNvPicPr>
            <a:picLocks noChangeAspect="1"/>
          </p:cNvPicPr>
          <p:nvPr/>
        </p:nvPicPr>
        <p:blipFill>
          <a:blip r:embed="rId2"/>
          <a:stretch>
            <a:fillRect/>
          </a:stretch>
        </p:blipFill>
        <p:spPr>
          <a:xfrm>
            <a:off x="764430" y="2426974"/>
            <a:ext cx="11050679" cy="2346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98471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1" y="287389"/>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Patient Table: </a:t>
            </a:r>
            <a:endParaRPr lang="en-IN" sz="6600" b="1" u="sng" dirty="0">
              <a:ln/>
              <a:solidFill>
                <a:schemeClr val="accent3"/>
              </a:solidFill>
            </a:endParaRPr>
          </a:p>
        </p:txBody>
      </p:sp>
      <p:pic>
        <p:nvPicPr>
          <p:cNvPr id="3" name="Picture 2"/>
          <p:cNvPicPr>
            <a:picLocks noChangeAspect="1"/>
          </p:cNvPicPr>
          <p:nvPr/>
        </p:nvPicPr>
        <p:blipFill>
          <a:blip r:embed="rId2"/>
          <a:stretch>
            <a:fillRect/>
          </a:stretch>
        </p:blipFill>
        <p:spPr>
          <a:xfrm>
            <a:off x="1823729" y="1799001"/>
            <a:ext cx="8932075" cy="4667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7657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Abstraction:</a:t>
            </a:r>
            <a:endParaRPr lang="en-IN" sz="6600" b="1" u="sng" dirty="0">
              <a:ln/>
              <a:solidFill>
                <a:schemeClr val="accent4"/>
              </a:solidFill>
            </a:endParaRPr>
          </a:p>
        </p:txBody>
      </p:sp>
      <p:sp>
        <p:nvSpPr>
          <p:cNvPr id="6" name="TextBox 5"/>
          <p:cNvSpPr txBox="1"/>
          <p:nvPr/>
        </p:nvSpPr>
        <p:spPr>
          <a:xfrm>
            <a:off x="1250521" y="2103121"/>
            <a:ext cx="10310111" cy="304698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The aim of the proposed system is to develop a system of improved facilities for managing the assets in a hospital, pharmacy and diagnostic labs. </a:t>
            </a:r>
          </a:p>
          <a:p>
            <a:r>
              <a:rPr lang="en-US" sz="3200" dirty="0">
                <a:latin typeface="Calibri" panose="020F0502020204030204" pitchFamily="34" charset="0"/>
                <a:cs typeface="Calibri" panose="020F0502020204030204" pitchFamily="34" charset="0"/>
              </a:rPr>
              <a:t>The proposed System overcomes all the limitations of the existing system. The system provides proper security and reduce the manual work.</a:t>
            </a:r>
          </a:p>
        </p:txBody>
      </p:sp>
    </p:spTree>
    <p:extLst>
      <p:ext uri="{BB962C8B-B14F-4D97-AF65-F5344CB8AC3E}">
        <p14:creationId xmlns:p14="http://schemas.microsoft.com/office/powerpoint/2010/main" val="7292147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smtClean="0">
                <a:ln/>
                <a:solidFill>
                  <a:schemeClr val="accent4"/>
                </a:solidFill>
              </a:rPr>
              <a:t>Future Scope:</a:t>
            </a:r>
            <a:endParaRPr lang="en-IN" sz="6600" b="1" u="sng" dirty="0">
              <a:ln/>
              <a:solidFill>
                <a:schemeClr val="accent4"/>
              </a:solidFill>
            </a:endParaRPr>
          </a:p>
        </p:txBody>
      </p:sp>
      <p:sp>
        <p:nvSpPr>
          <p:cNvPr id="6" name="TextBox 5"/>
          <p:cNvSpPr txBox="1"/>
          <p:nvPr/>
        </p:nvSpPr>
        <p:spPr>
          <a:xfrm>
            <a:off x="1250521" y="2103121"/>
            <a:ext cx="10310111" cy="3816429"/>
          </a:xfrm>
          <a:prstGeom prst="rect">
            <a:avLst/>
          </a:prstGeom>
          <a:noFill/>
        </p:spPr>
        <p:txBody>
          <a:bodyPr wrap="square" rtlCol="0">
            <a:spAutoFit/>
          </a:bodyPr>
          <a:lstStyle/>
          <a:p>
            <a:pPr marL="285750" indent="-285750">
              <a:buFont typeface="Wingdings" panose="05000000000000000000" pitchFamily="2" charset="2"/>
              <a:buChar char="§"/>
            </a:pPr>
            <a:endParaRPr lang="en-IN" dirty="0"/>
          </a:p>
          <a:p>
            <a:pPr marL="457200" indent="-457200">
              <a:buFont typeface="Wingdings" panose="05000000000000000000" pitchFamily="2" charset="2"/>
              <a:buChar char="§"/>
            </a:pPr>
            <a:r>
              <a:rPr lang="en-US" sz="2800" dirty="0">
                <a:latin typeface="Calibri" panose="020F0502020204030204" pitchFamily="34" charset="0"/>
                <a:cs typeface="Calibri" panose="020F0502020204030204" pitchFamily="34" charset="0"/>
              </a:rPr>
              <a:t>The software will be able to include a client for mail server so that communication for the employees could be eased. </a:t>
            </a:r>
            <a:endParaRPr lang="en-US" sz="2800" dirty="0" smtClean="0">
              <a:latin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smtClean="0">
                <a:latin typeface="Calibri" panose="020F0502020204030204" pitchFamily="34" charset="0"/>
                <a:cs typeface="Calibri" panose="020F0502020204030204" pitchFamily="34" charset="0"/>
              </a:rPr>
              <a:t>The </a:t>
            </a:r>
            <a:r>
              <a:rPr lang="en-US" sz="2800" dirty="0">
                <a:latin typeface="Calibri" panose="020F0502020204030204" pitchFamily="34" charset="0"/>
                <a:cs typeface="Calibri" panose="020F0502020204030204" pitchFamily="34" charset="0"/>
              </a:rPr>
              <a:t>admission, discharge and appointment features will be accompanied by bill creating </a:t>
            </a:r>
            <a:r>
              <a:rPr lang="en-US" sz="2800" dirty="0" smtClean="0">
                <a:latin typeface="Calibri" panose="020F0502020204030204" pitchFamily="34" charset="0"/>
                <a:cs typeface="Calibri" panose="020F0502020204030204" pitchFamily="34" charset="0"/>
              </a:rPr>
              <a:t>software.</a:t>
            </a:r>
            <a:endParaRPr lang="en-US" sz="3200" dirty="0">
              <a:latin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smtClean="0">
                <a:latin typeface="Calibri" panose="020F0502020204030204" pitchFamily="34" charset="0"/>
                <a:cs typeface="Calibri" panose="020F0502020204030204" pitchFamily="34" charset="0"/>
              </a:rPr>
              <a:t>An </a:t>
            </a:r>
            <a:r>
              <a:rPr lang="en-US" sz="2800" dirty="0">
                <a:latin typeface="Calibri" panose="020F0502020204030204" pitchFamily="34" charset="0"/>
                <a:cs typeface="Calibri" panose="020F0502020204030204" pitchFamily="34" charset="0"/>
              </a:rPr>
              <a:t>independent payment gateway will be included in the software</a:t>
            </a:r>
            <a:r>
              <a:rPr lang="en-US" sz="2800" dirty="0" smtClean="0">
                <a:latin typeface="Calibri" panose="020F0502020204030204" pitchFamily="34" charset="0"/>
                <a:cs typeface="Calibri" panose="020F0502020204030204" pitchFamily="34" charset="0"/>
              </a:rPr>
              <a:t>.</a:t>
            </a:r>
          </a:p>
          <a:p>
            <a:pPr marL="457200" indent="-457200">
              <a:buFont typeface="Wingdings" panose="05000000000000000000" pitchFamily="2" charset="2"/>
              <a:buChar char="§"/>
            </a:pPr>
            <a:r>
              <a:rPr lang="en-US" sz="2800" dirty="0" smtClean="0">
                <a:latin typeface="Calibri" panose="020F0502020204030204" pitchFamily="34" charset="0"/>
                <a:cs typeface="Calibri" panose="020F0502020204030204" pitchFamily="34" charset="0"/>
              </a:rPr>
              <a:t>In future, a module for diagnostic labs and pharmacy can be integrated </a:t>
            </a:r>
            <a:r>
              <a:rPr lang="en-US" sz="2800" smtClean="0">
                <a:latin typeface="Calibri" panose="020F0502020204030204" pitchFamily="34" charset="0"/>
                <a:cs typeface="Calibri" panose="020F0502020204030204" pitchFamily="34" charset="0"/>
              </a:rPr>
              <a:t>with it. </a:t>
            </a:r>
            <a:endParaRPr lang="en-US" sz="2800" dirty="0">
              <a:latin typeface="Calibri" panose="020F0502020204030204" pitchFamily="34" charset="0"/>
              <a:cs typeface="Calibri" panose="020F0502020204030204" pitchFamily="34" charset="0"/>
            </a:endParaRPr>
          </a:p>
          <a:p>
            <a:pPr marL="457200" indent="-457200">
              <a:buFont typeface="Wingdings" panose="05000000000000000000" pitchFamily="2" charset="2"/>
              <a:buChar char="§"/>
            </a:pPr>
            <a:endParaRPr lang="en-US" sz="28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43708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5" y="2403567"/>
            <a:ext cx="11186159" cy="1698171"/>
          </a:xfrm>
        </p:spPr>
        <p:txBody>
          <a:bodyPr>
            <a:no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3"/>
                </a:solidFill>
              </a:rPr>
              <a:t>Thank You</a:t>
            </a:r>
            <a:endParaRPr lang="en-IN" sz="8800" b="1" dirty="0">
              <a:ln/>
              <a:solidFill>
                <a:schemeClr val="accent3"/>
              </a:solidFill>
            </a:endParaRPr>
          </a:p>
        </p:txBody>
      </p:sp>
    </p:spTree>
    <p:extLst>
      <p:ext uri="{BB962C8B-B14F-4D97-AF65-F5344CB8AC3E}">
        <p14:creationId xmlns:p14="http://schemas.microsoft.com/office/powerpoint/2010/main" val="2510413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617" y="2547259"/>
            <a:ext cx="9522818" cy="1254034"/>
          </a:xfrm>
        </p:spPr>
        <p:txBody>
          <a:bodyPr>
            <a:noAutofit/>
            <a:scene3d>
              <a:camera prst="orthographicFront"/>
              <a:lightRig rig="soft" dir="t">
                <a:rot lat="0" lon="0" rev="15600000"/>
              </a:lightRig>
            </a:scene3d>
            <a:sp3d extrusionH="57150" prstMaterial="softEdge">
              <a:bevelT w="25400" h="38100"/>
            </a:sp3d>
          </a:bodyPr>
          <a:lstStyle/>
          <a:p>
            <a:pPr algn="ctr"/>
            <a:r>
              <a:rPr lang="en-US" sz="7200" b="1" u="sng" dirty="0" smtClean="0">
                <a:ln/>
                <a:solidFill>
                  <a:schemeClr val="accent3"/>
                </a:solidFill>
              </a:rPr>
              <a:t>Data Flow Diagrams: </a:t>
            </a:r>
            <a:endParaRPr lang="en-IN" sz="7200" b="1" u="sng" dirty="0">
              <a:ln/>
              <a:solidFill>
                <a:schemeClr val="accent3"/>
              </a:solidFill>
            </a:endParaRPr>
          </a:p>
        </p:txBody>
      </p:sp>
    </p:spTree>
    <p:extLst>
      <p:ext uri="{BB962C8B-B14F-4D97-AF65-F5344CB8AC3E}">
        <p14:creationId xmlns:p14="http://schemas.microsoft.com/office/powerpoint/2010/main" val="2526979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267" y="444142"/>
            <a:ext cx="5133703"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Level 0:</a:t>
            </a:r>
            <a:endParaRPr lang="en-IN" sz="6600" b="1" u="sng" dirty="0">
              <a:ln/>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335" y="1867993"/>
            <a:ext cx="8413566" cy="4447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543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1" y="235136"/>
            <a:ext cx="10689771"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u="sng" dirty="0" smtClean="0">
                <a:ln/>
                <a:solidFill>
                  <a:schemeClr val="accent6">
                    <a:lumMod val="50000"/>
                  </a:schemeClr>
                </a:solidFill>
              </a:rPr>
              <a:t>Level 1 for Management: </a:t>
            </a:r>
            <a:endParaRPr lang="en-IN" sz="6000" b="1" u="sng" dirty="0">
              <a:ln/>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204" y="1554484"/>
            <a:ext cx="8678606" cy="491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0075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1" y="235136"/>
            <a:ext cx="10689771"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u="sng" dirty="0" smtClean="0">
                <a:ln/>
                <a:solidFill>
                  <a:schemeClr val="accent6">
                    <a:lumMod val="50000"/>
                  </a:schemeClr>
                </a:solidFill>
              </a:rPr>
              <a:t>Level 1 for Doctor: </a:t>
            </a:r>
            <a:endParaRPr lang="en-IN" sz="6000" b="1" u="sng" dirty="0">
              <a:ln/>
              <a:solidFill>
                <a:schemeClr val="accent6">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02" y="1549589"/>
            <a:ext cx="10180808" cy="4812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0764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1" y="235136"/>
            <a:ext cx="10689771"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u="sng" dirty="0" smtClean="0">
                <a:ln/>
                <a:solidFill>
                  <a:schemeClr val="accent6">
                    <a:lumMod val="50000"/>
                  </a:schemeClr>
                </a:solidFill>
              </a:rPr>
              <a:t>Level 1 for Patients: </a:t>
            </a:r>
            <a:endParaRPr lang="en-IN" sz="6000" b="1" u="sng" dirty="0">
              <a:ln/>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001" y="1704937"/>
            <a:ext cx="10439009" cy="4003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4480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1" y="235136"/>
            <a:ext cx="10689771"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u="sng" dirty="0" smtClean="0">
                <a:ln/>
                <a:solidFill>
                  <a:schemeClr val="accent6">
                    <a:lumMod val="50000"/>
                  </a:schemeClr>
                </a:solidFill>
              </a:rPr>
              <a:t>Level 1 for IT Support: </a:t>
            </a:r>
            <a:endParaRPr lang="en-IN" sz="6000" b="1" u="sng" dirty="0">
              <a:ln/>
              <a:solidFill>
                <a:schemeClr val="accent6">
                  <a:lumMod val="50000"/>
                </a:schemeClr>
              </a:solidFill>
            </a:endParaRPr>
          </a:p>
        </p:txBody>
      </p:sp>
      <p:pic>
        <p:nvPicPr>
          <p:cNvPr id="3" name="Picture 2"/>
          <p:cNvPicPr>
            <a:picLocks noChangeAspect="1"/>
          </p:cNvPicPr>
          <p:nvPr/>
        </p:nvPicPr>
        <p:blipFill>
          <a:blip r:embed="rId2"/>
          <a:stretch>
            <a:fillRect/>
          </a:stretch>
        </p:blipFill>
        <p:spPr>
          <a:xfrm>
            <a:off x="1628426" y="1514012"/>
            <a:ext cx="9906159" cy="4721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2526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5" y="2403567"/>
            <a:ext cx="11186159" cy="1698171"/>
          </a:xfrm>
        </p:spPr>
        <p:txBody>
          <a:bodyPr>
            <a:noAutofit/>
            <a:scene3d>
              <a:camera prst="orthographicFront"/>
              <a:lightRig rig="soft" dir="t">
                <a:rot lat="0" lon="0" rev="15600000"/>
              </a:lightRig>
            </a:scene3d>
            <a:sp3d extrusionH="57150" prstMaterial="softEdge">
              <a:bevelT w="25400" h="38100"/>
            </a:sp3d>
          </a:bodyPr>
          <a:lstStyle/>
          <a:p>
            <a:pPr algn="ctr"/>
            <a:r>
              <a:rPr lang="en-US" sz="8800" b="1" u="sng" dirty="0">
                <a:ln/>
                <a:solidFill>
                  <a:schemeClr val="accent3"/>
                </a:solidFill>
              </a:rPr>
              <a:t>Project Modules: </a:t>
            </a:r>
            <a:endParaRPr lang="en-IN" sz="8800" b="1" u="sng" dirty="0">
              <a:ln/>
              <a:solidFill>
                <a:schemeClr val="accent3"/>
              </a:solidFill>
            </a:endParaRPr>
          </a:p>
        </p:txBody>
      </p:sp>
    </p:spTree>
    <p:extLst>
      <p:ext uri="{BB962C8B-B14F-4D97-AF65-F5344CB8AC3E}">
        <p14:creationId xmlns:p14="http://schemas.microsoft.com/office/powerpoint/2010/main" val="1734218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529" y="1489168"/>
            <a:ext cx="9923417" cy="3749040"/>
          </a:xfrm>
        </p:spPr>
        <p:txBody>
          <a:bodyPr>
            <a:normAutofit fontScale="90000"/>
            <a:scene3d>
              <a:camera prst="orthographicFront"/>
              <a:lightRig rig="soft" dir="t">
                <a:rot lat="0" lon="0" rev="15600000"/>
              </a:lightRig>
            </a:scene3d>
            <a:sp3d extrusionH="57150" prstMaterial="softEdge">
              <a:bevelT w="25400" h="38100"/>
            </a:sp3d>
          </a:bodyPr>
          <a:lstStyle/>
          <a:p>
            <a:r>
              <a:rPr lang="en-US" sz="4400" b="1" dirty="0">
                <a:ln/>
                <a:solidFill>
                  <a:schemeClr val="accent4"/>
                </a:solidFill>
              </a:rPr>
              <a:t>This project has four major modules</a:t>
            </a:r>
            <a:r>
              <a:rPr lang="en-US" sz="4400" b="1" dirty="0" smtClean="0">
                <a:ln/>
                <a:solidFill>
                  <a:schemeClr val="accent4"/>
                </a:solidFill>
              </a:rPr>
              <a:t>:</a:t>
            </a:r>
            <a:r>
              <a:rPr lang="en-US" sz="6000" b="1" dirty="0" smtClean="0">
                <a:ln/>
                <a:solidFill>
                  <a:schemeClr val="accent4"/>
                </a:solidFill>
              </a:rPr>
              <a:t/>
            </a:r>
            <a:br>
              <a:rPr lang="en-US" sz="6000" b="1" dirty="0" smtClean="0">
                <a:ln/>
                <a:solidFill>
                  <a:schemeClr val="accent4"/>
                </a:solidFill>
              </a:rPr>
            </a:br>
            <a:r>
              <a:rPr lang="en-US" sz="6000" dirty="0" smtClean="0">
                <a:ln/>
                <a:solidFill>
                  <a:schemeClr val="accent4"/>
                </a:solidFill>
              </a:rPr>
              <a:t> </a:t>
            </a:r>
            <a:r>
              <a:rPr lang="en-US" sz="4400" dirty="0" smtClean="0">
                <a:ln/>
                <a:solidFill>
                  <a:schemeClr val="accent4"/>
                </a:solidFill>
              </a:rPr>
              <a:t>1. Management Module</a:t>
            </a:r>
            <a:br>
              <a:rPr lang="en-US" sz="4400" dirty="0" smtClean="0">
                <a:ln/>
                <a:solidFill>
                  <a:schemeClr val="accent4"/>
                </a:solidFill>
              </a:rPr>
            </a:br>
            <a:r>
              <a:rPr lang="en-US" sz="4400" dirty="0" smtClean="0">
                <a:ln/>
                <a:solidFill>
                  <a:schemeClr val="accent4"/>
                </a:solidFill>
              </a:rPr>
              <a:t> 2. Reception Module</a:t>
            </a:r>
            <a:br>
              <a:rPr lang="en-US" sz="4400" dirty="0" smtClean="0">
                <a:ln/>
                <a:solidFill>
                  <a:schemeClr val="accent4"/>
                </a:solidFill>
              </a:rPr>
            </a:br>
            <a:r>
              <a:rPr lang="en-US" sz="4400" dirty="0">
                <a:ln/>
                <a:solidFill>
                  <a:schemeClr val="accent4"/>
                </a:solidFill>
              </a:rPr>
              <a:t> </a:t>
            </a:r>
            <a:r>
              <a:rPr lang="en-US" sz="4400" dirty="0" smtClean="0">
                <a:ln/>
                <a:solidFill>
                  <a:schemeClr val="accent4"/>
                </a:solidFill>
              </a:rPr>
              <a:t>3. </a:t>
            </a:r>
            <a:r>
              <a:rPr lang="en-US" sz="4400" dirty="0">
                <a:ln/>
                <a:solidFill>
                  <a:schemeClr val="accent4"/>
                </a:solidFill>
              </a:rPr>
              <a:t>IT Support </a:t>
            </a:r>
            <a:r>
              <a:rPr lang="en-US" sz="4400" dirty="0" smtClean="0">
                <a:ln/>
                <a:solidFill>
                  <a:schemeClr val="accent4"/>
                </a:solidFill>
              </a:rPr>
              <a:t>Module</a:t>
            </a:r>
            <a:br>
              <a:rPr lang="en-US" sz="4400" dirty="0" smtClean="0">
                <a:ln/>
                <a:solidFill>
                  <a:schemeClr val="accent4"/>
                </a:solidFill>
              </a:rPr>
            </a:br>
            <a:r>
              <a:rPr lang="en-US" sz="4400" dirty="0">
                <a:ln/>
                <a:solidFill>
                  <a:schemeClr val="accent4"/>
                </a:solidFill>
              </a:rPr>
              <a:t> 4. Doctor Module</a:t>
            </a:r>
            <a:br>
              <a:rPr lang="en-US" sz="4400" dirty="0">
                <a:ln/>
                <a:solidFill>
                  <a:schemeClr val="accent4"/>
                </a:solidFill>
              </a:rPr>
            </a:br>
            <a:endParaRPr lang="en-IN" sz="6000" dirty="0">
              <a:ln/>
              <a:solidFill>
                <a:schemeClr val="accent4"/>
              </a:solidFill>
            </a:endParaRPr>
          </a:p>
        </p:txBody>
      </p:sp>
    </p:spTree>
    <p:extLst>
      <p:ext uri="{BB962C8B-B14F-4D97-AF65-F5344CB8AC3E}">
        <p14:creationId xmlns:p14="http://schemas.microsoft.com/office/powerpoint/2010/main" val="4105260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9631" y="391889"/>
            <a:ext cx="7478539" cy="1358537"/>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Table of Content:</a:t>
            </a:r>
            <a:endParaRPr lang="en-IN" sz="6600" b="1" u="sng" dirty="0">
              <a:ln/>
              <a:solidFill>
                <a:schemeClr val="accent4"/>
              </a:solidFill>
            </a:endParaRPr>
          </a:p>
        </p:txBody>
      </p:sp>
      <p:sp>
        <p:nvSpPr>
          <p:cNvPr id="5" name="TextBox 4"/>
          <p:cNvSpPr txBox="1"/>
          <p:nvPr/>
        </p:nvSpPr>
        <p:spPr>
          <a:xfrm>
            <a:off x="2732318" y="2090062"/>
            <a:ext cx="7793172" cy="3970318"/>
          </a:xfrm>
          <a:prstGeom prst="rect">
            <a:avLst/>
          </a:prstGeom>
          <a:noFill/>
        </p:spPr>
        <p:txBody>
          <a:bodyPr wrap="square" rtlCol="0">
            <a:spAutoFit/>
          </a:bodyPr>
          <a:lstStyle/>
          <a:p>
            <a:pPr marL="342891" indent="-342891">
              <a:buFont typeface="+mj-lt"/>
              <a:buAutoNum type="arabicPeriod"/>
            </a:pPr>
            <a:r>
              <a:rPr lang="en-US" sz="3600" dirty="0">
                <a:solidFill>
                  <a:schemeClr val="accent2">
                    <a:lumMod val="50000"/>
                  </a:schemeClr>
                </a:solidFill>
              </a:rPr>
              <a:t> Project Title</a:t>
            </a:r>
          </a:p>
          <a:p>
            <a:pPr marL="342891" indent="-342891">
              <a:buFont typeface="+mj-lt"/>
              <a:buAutoNum type="arabicPeriod"/>
            </a:pPr>
            <a:r>
              <a:rPr lang="en-US" sz="3600" dirty="0">
                <a:solidFill>
                  <a:schemeClr val="accent2">
                    <a:lumMod val="50000"/>
                  </a:schemeClr>
                </a:solidFill>
              </a:rPr>
              <a:t> Project Introduction</a:t>
            </a:r>
          </a:p>
          <a:p>
            <a:pPr marL="342891" indent="-342891">
              <a:buFont typeface="+mj-lt"/>
              <a:buAutoNum type="arabicPeriod"/>
            </a:pPr>
            <a:r>
              <a:rPr lang="en-US" sz="3600" dirty="0">
                <a:solidFill>
                  <a:schemeClr val="accent2">
                    <a:lumMod val="50000"/>
                  </a:schemeClr>
                </a:solidFill>
              </a:rPr>
              <a:t> Aim of the project</a:t>
            </a:r>
          </a:p>
          <a:p>
            <a:pPr marL="342891" indent="-342891">
              <a:buFont typeface="+mj-lt"/>
              <a:buAutoNum type="arabicPeriod"/>
            </a:pPr>
            <a:r>
              <a:rPr lang="en-US" sz="3600" dirty="0">
                <a:solidFill>
                  <a:schemeClr val="accent2">
                    <a:lumMod val="50000"/>
                  </a:schemeClr>
                </a:solidFill>
              </a:rPr>
              <a:t> Technical Specifications</a:t>
            </a:r>
          </a:p>
          <a:p>
            <a:pPr marL="342891" indent="-342891">
              <a:buFont typeface="+mj-lt"/>
              <a:buAutoNum type="arabicPeriod"/>
            </a:pPr>
            <a:r>
              <a:rPr lang="en-US" sz="3600" dirty="0">
                <a:solidFill>
                  <a:schemeClr val="accent2">
                    <a:lumMod val="50000"/>
                  </a:schemeClr>
                </a:solidFill>
              </a:rPr>
              <a:t> Project Modules</a:t>
            </a:r>
          </a:p>
          <a:p>
            <a:pPr marL="342891" indent="-342891">
              <a:buFont typeface="+mj-lt"/>
              <a:buAutoNum type="arabicPeriod"/>
            </a:pPr>
            <a:r>
              <a:rPr lang="en-US" sz="3600" dirty="0">
                <a:solidFill>
                  <a:schemeClr val="accent2">
                    <a:lumMod val="50000"/>
                  </a:schemeClr>
                </a:solidFill>
              </a:rPr>
              <a:t> Database Structure</a:t>
            </a:r>
          </a:p>
          <a:p>
            <a:pPr marL="342891" indent="-342891">
              <a:buFont typeface="+mj-lt"/>
              <a:buAutoNum type="arabicPeriod"/>
            </a:pPr>
            <a:r>
              <a:rPr lang="en-US" sz="3600" dirty="0">
                <a:solidFill>
                  <a:schemeClr val="accent2">
                    <a:lumMod val="50000"/>
                  </a:schemeClr>
                </a:solidFill>
              </a:rPr>
              <a:t> Future Scope of the project</a:t>
            </a:r>
          </a:p>
        </p:txBody>
      </p:sp>
    </p:spTree>
    <p:extLst>
      <p:ext uri="{BB962C8B-B14F-4D97-AF65-F5344CB8AC3E}">
        <p14:creationId xmlns:p14="http://schemas.microsoft.com/office/powerpoint/2010/main" val="3995514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940532"/>
            <a:ext cx="10567851" cy="1175651"/>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6">
                    <a:lumMod val="50000"/>
                  </a:schemeClr>
                </a:solidFill>
              </a:rPr>
              <a:t>Login Page: </a:t>
            </a:r>
            <a:endParaRPr lang="en-IN" sz="6600" b="1" u="sng" dirty="0">
              <a:ln/>
              <a:solidFill>
                <a:schemeClr val="accent6">
                  <a:lumMod val="50000"/>
                </a:schemeClr>
              </a:solidFill>
            </a:endParaRPr>
          </a:p>
        </p:txBody>
      </p:sp>
      <p:sp>
        <p:nvSpPr>
          <p:cNvPr id="4" name="Rectangle 3"/>
          <p:cNvSpPr/>
          <p:nvPr/>
        </p:nvSpPr>
        <p:spPr>
          <a:xfrm>
            <a:off x="829492" y="2723628"/>
            <a:ext cx="10920548" cy="1754326"/>
          </a:xfrm>
          <a:prstGeom prst="rect">
            <a:avLst/>
          </a:prstGeom>
        </p:spPr>
        <p:txBody>
          <a:bodyPr wrap="square">
            <a:spAutoFit/>
          </a:bodyPr>
          <a:lstStyle/>
          <a:p>
            <a:pPr algn="ctr"/>
            <a:r>
              <a:rPr lang="en-US" sz="3600" dirty="0"/>
              <a:t>This page is the home page of the web application. This page allows the users to log into their accounts.</a:t>
            </a:r>
            <a:endParaRPr lang="en-US" sz="2800" dirty="0"/>
          </a:p>
        </p:txBody>
      </p:sp>
    </p:spTree>
    <p:extLst>
      <p:ext uri="{BB962C8B-B14F-4D97-AF65-F5344CB8AC3E}">
        <p14:creationId xmlns:p14="http://schemas.microsoft.com/office/powerpoint/2010/main" val="3969308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97383" cy="6858000"/>
          </a:xfrm>
          <a:prstGeom prst="rect">
            <a:avLst/>
          </a:prstGeom>
        </p:spPr>
      </p:pic>
    </p:spTree>
    <p:extLst>
      <p:ext uri="{BB962C8B-B14F-4D97-AF65-F5344CB8AC3E}">
        <p14:creationId xmlns:p14="http://schemas.microsoft.com/office/powerpoint/2010/main" val="1484972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7" y="627020"/>
            <a:ext cx="10567851" cy="1410787"/>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3"/>
                </a:solidFill>
              </a:rPr>
              <a:t>Management  Module: </a:t>
            </a:r>
            <a:endParaRPr lang="en-IN" sz="66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128" y="2370353"/>
            <a:ext cx="6624909" cy="3473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433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267" y="444142"/>
            <a:ext cx="5133703"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a:ln/>
                <a:solidFill>
                  <a:schemeClr val="accent6">
                    <a:lumMod val="50000"/>
                  </a:schemeClr>
                </a:solidFill>
              </a:rPr>
              <a:t>Dashboard: </a:t>
            </a:r>
            <a:endParaRPr lang="en-IN" sz="6600" b="1" u="sng" dirty="0">
              <a:ln/>
              <a:solidFill>
                <a:schemeClr val="accent6">
                  <a:lumMod val="50000"/>
                </a:schemeClr>
              </a:solidFill>
            </a:endParaRPr>
          </a:p>
        </p:txBody>
      </p:sp>
      <p:sp>
        <p:nvSpPr>
          <p:cNvPr id="4" name="Rectangle 3"/>
          <p:cNvSpPr/>
          <p:nvPr/>
        </p:nvSpPr>
        <p:spPr>
          <a:xfrm>
            <a:off x="1005845" y="2671379"/>
            <a:ext cx="10920548" cy="1569660"/>
          </a:xfrm>
          <a:prstGeom prst="rect">
            <a:avLst/>
          </a:prstGeom>
        </p:spPr>
        <p:txBody>
          <a:bodyPr wrap="square">
            <a:spAutoFit/>
          </a:bodyPr>
          <a:lstStyle/>
          <a:p>
            <a:pPr algn="ctr"/>
            <a:r>
              <a:rPr lang="en-US" sz="3200" dirty="0"/>
              <a:t>The </a:t>
            </a:r>
            <a:r>
              <a:rPr lang="en-US" sz="3200" dirty="0" smtClean="0"/>
              <a:t>dashboard </a:t>
            </a:r>
            <a:r>
              <a:rPr lang="en-US" sz="3200" dirty="0"/>
              <a:t>of the management module contains the table containing the login and logout details of every staff member.</a:t>
            </a:r>
          </a:p>
        </p:txBody>
      </p:sp>
    </p:spTree>
    <p:extLst>
      <p:ext uri="{BB962C8B-B14F-4D97-AF65-F5344CB8AC3E}">
        <p14:creationId xmlns:p14="http://schemas.microsoft.com/office/powerpoint/2010/main" val="40356007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736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33051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2493156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Employee Registration: </a:t>
            </a:r>
            <a:endParaRPr lang="en-IN" sz="6600" b="1" u="sng" dirty="0">
              <a:ln/>
              <a:solidFill>
                <a:schemeClr val="accent6">
                  <a:lumMod val="50000"/>
                </a:schemeClr>
              </a:solidFill>
            </a:endParaRPr>
          </a:p>
        </p:txBody>
      </p:sp>
      <p:sp>
        <p:nvSpPr>
          <p:cNvPr id="4" name="Rectangle 3"/>
          <p:cNvSpPr/>
          <p:nvPr/>
        </p:nvSpPr>
        <p:spPr>
          <a:xfrm>
            <a:off x="1005845" y="2671379"/>
            <a:ext cx="10920548" cy="1077218"/>
          </a:xfrm>
          <a:prstGeom prst="rect">
            <a:avLst/>
          </a:prstGeom>
        </p:spPr>
        <p:txBody>
          <a:bodyPr wrap="square">
            <a:spAutoFit/>
          </a:bodyPr>
          <a:lstStyle/>
          <a:p>
            <a:pPr algn="ctr"/>
            <a:r>
              <a:rPr lang="en-US" sz="3200" dirty="0" smtClean="0"/>
              <a:t>This functionality creates the employee details and thus registers them into the system.</a:t>
            </a:r>
            <a:endParaRPr lang="en-US" sz="3200" dirty="0"/>
          </a:p>
        </p:txBody>
      </p:sp>
    </p:spTree>
    <p:extLst>
      <p:ext uri="{BB962C8B-B14F-4D97-AF65-F5344CB8AC3E}">
        <p14:creationId xmlns:p14="http://schemas.microsoft.com/office/powerpoint/2010/main" val="438416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16378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565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0693" y="1094376"/>
            <a:ext cx="10678939" cy="1766393"/>
          </a:xfrm>
          <a:ln>
            <a:noFill/>
          </a:ln>
        </p:spPr>
        <p:txBody>
          <a:bodyPr>
            <a:normAutofit/>
          </a:bodyPr>
          <a:lstStyle/>
          <a:p>
            <a:pPr algn="ctr"/>
            <a:r>
              <a:rPr lang="en-US" sz="5400" b="1" spc="51" dirty="0">
                <a:ln w="0"/>
                <a:solidFill>
                  <a:srgbClr val="004747"/>
                </a:solidFill>
                <a:effectLst>
                  <a:innerShdw blurRad="63500" dist="50800" dir="13500000">
                    <a:srgbClr val="000000">
                      <a:alpha val="50000"/>
                    </a:srgbClr>
                  </a:innerShdw>
                </a:effectLst>
                <a:latin typeface="+mn-lt"/>
                <a:ea typeface="+mn-ea"/>
                <a:cs typeface="+mn-cs"/>
              </a:rPr>
              <a:t>ERP For </a:t>
            </a:r>
            <a:r>
              <a:rPr lang="en-US" sz="5400" b="1" spc="51" dirty="0" err="1">
                <a:ln w="0"/>
                <a:solidFill>
                  <a:srgbClr val="004747"/>
                </a:solidFill>
                <a:effectLst>
                  <a:innerShdw blurRad="63500" dist="50800" dir="13500000">
                    <a:srgbClr val="000000">
                      <a:alpha val="50000"/>
                    </a:srgbClr>
                  </a:innerShdw>
                </a:effectLst>
                <a:latin typeface="+mn-lt"/>
                <a:ea typeface="+mn-ea"/>
                <a:cs typeface="+mn-cs"/>
              </a:rPr>
              <a:t>Sohn</a:t>
            </a:r>
            <a:r>
              <a:rPr lang="en-US" sz="5400" b="1" spc="51" dirty="0">
                <a:ln w="0"/>
                <a:solidFill>
                  <a:srgbClr val="004747"/>
                </a:solidFill>
                <a:effectLst>
                  <a:innerShdw blurRad="63500" dist="50800" dir="13500000">
                    <a:srgbClr val="000000">
                      <a:alpha val="50000"/>
                    </a:srgbClr>
                  </a:innerShdw>
                </a:effectLst>
                <a:latin typeface="+mn-lt"/>
                <a:ea typeface="+mn-ea"/>
                <a:cs typeface="+mn-cs"/>
              </a:rPr>
              <a:t> </a:t>
            </a:r>
            <a:r>
              <a:rPr lang="en-US" sz="5400" b="1" spc="51" dirty="0" err="1">
                <a:ln w="0"/>
                <a:solidFill>
                  <a:srgbClr val="004747"/>
                </a:solidFill>
                <a:effectLst>
                  <a:innerShdw blurRad="63500" dist="50800" dir="13500000">
                    <a:srgbClr val="000000">
                      <a:alpha val="50000"/>
                    </a:srgbClr>
                  </a:innerShdw>
                </a:effectLst>
                <a:latin typeface="+mn-lt"/>
                <a:ea typeface="+mn-ea"/>
                <a:cs typeface="+mn-cs"/>
              </a:rPr>
              <a:t>Mariens</a:t>
            </a:r>
            <a:r>
              <a:rPr lang="en-US" sz="5400" b="1" spc="51" dirty="0">
                <a:ln w="0"/>
                <a:solidFill>
                  <a:srgbClr val="004747"/>
                </a:solidFill>
                <a:effectLst>
                  <a:innerShdw blurRad="63500" dist="50800" dir="13500000">
                    <a:srgbClr val="000000">
                      <a:alpha val="50000"/>
                    </a:srgbClr>
                  </a:innerShdw>
                </a:effectLst>
                <a:latin typeface="+mn-lt"/>
                <a:ea typeface="+mn-ea"/>
                <a:cs typeface="+mn-cs"/>
              </a:rPr>
              <a:t> Hospital and Labs</a:t>
            </a:r>
            <a:endParaRPr lang="en-IN" sz="5400" b="1" spc="51" dirty="0">
              <a:ln w="0"/>
              <a:solidFill>
                <a:srgbClr val="004747"/>
              </a:solidFill>
              <a:effectLst>
                <a:innerShdw blurRad="63500" dist="50800" dir="13500000">
                  <a:srgbClr val="000000">
                    <a:alpha val="50000"/>
                  </a:srgbClr>
                </a:innerShdw>
              </a:effectLst>
              <a:latin typeface="+mn-lt"/>
              <a:ea typeface="+mn-ea"/>
              <a:cs typeface="+mn-cs"/>
            </a:endParaRPr>
          </a:p>
        </p:txBody>
      </p:sp>
      <p:pic>
        <p:nvPicPr>
          <p:cNvPr id="6" name="Picture 5" descr="WhatsApp Image 2021-04-04 at 12.41.59 PM.jpeg"/>
          <p:cNvPicPr>
            <a:picLocks noChangeAspect="1"/>
          </p:cNvPicPr>
          <p:nvPr/>
        </p:nvPicPr>
        <p:blipFill>
          <a:blip r:embed="rId2"/>
          <a:stretch>
            <a:fillRect/>
          </a:stretch>
        </p:blipFill>
        <p:spPr>
          <a:xfrm>
            <a:off x="5037046" y="2991398"/>
            <a:ext cx="2786239" cy="25633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81875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9440"/>
          </a:xfrm>
          <a:prstGeom prst="rect">
            <a:avLst/>
          </a:prstGeom>
        </p:spPr>
      </p:pic>
    </p:spTree>
    <p:extLst>
      <p:ext uri="{BB962C8B-B14F-4D97-AF65-F5344CB8AC3E}">
        <p14:creationId xmlns:p14="http://schemas.microsoft.com/office/powerpoint/2010/main" val="3964739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839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5660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5790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Employee Details: </a:t>
            </a:r>
            <a:endParaRPr lang="en-IN" sz="6600" b="1" u="sng" dirty="0">
              <a:ln/>
              <a:solidFill>
                <a:schemeClr val="accent6">
                  <a:lumMod val="50000"/>
                </a:schemeClr>
              </a:solidFill>
            </a:endParaRPr>
          </a:p>
        </p:txBody>
      </p:sp>
      <p:sp>
        <p:nvSpPr>
          <p:cNvPr id="4" name="Rectangle 3"/>
          <p:cNvSpPr/>
          <p:nvPr/>
        </p:nvSpPr>
        <p:spPr>
          <a:xfrm>
            <a:off x="1005845" y="2671379"/>
            <a:ext cx="10920548" cy="1569660"/>
          </a:xfrm>
          <a:prstGeom prst="rect">
            <a:avLst/>
          </a:prstGeom>
        </p:spPr>
        <p:txBody>
          <a:bodyPr wrap="square">
            <a:spAutoFit/>
          </a:bodyPr>
          <a:lstStyle/>
          <a:p>
            <a:pPr algn="ctr"/>
            <a:r>
              <a:rPr lang="en-US" sz="3200" dirty="0" smtClean="0"/>
              <a:t>This functionality displays the employee details and provides gateway for viewing and modifying employee files.</a:t>
            </a:r>
            <a:endParaRPr lang="en-US" sz="3200" dirty="0"/>
          </a:p>
        </p:txBody>
      </p:sp>
    </p:spTree>
    <p:extLst>
      <p:ext uri="{BB962C8B-B14F-4D97-AF65-F5344CB8AC3E}">
        <p14:creationId xmlns:p14="http://schemas.microsoft.com/office/powerpoint/2010/main" val="9401644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5430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09911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30291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9084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Doctor’s Schedules: </a:t>
            </a:r>
            <a:endParaRPr lang="en-IN" sz="6600" b="1" u="sng" dirty="0">
              <a:ln/>
              <a:solidFill>
                <a:schemeClr val="accent6">
                  <a:lumMod val="50000"/>
                </a:schemeClr>
              </a:solidFill>
            </a:endParaRPr>
          </a:p>
        </p:txBody>
      </p:sp>
      <p:sp>
        <p:nvSpPr>
          <p:cNvPr id="4" name="Rectangle 3"/>
          <p:cNvSpPr/>
          <p:nvPr/>
        </p:nvSpPr>
        <p:spPr>
          <a:xfrm>
            <a:off x="1005845" y="2671379"/>
            <a:ext cx="10920548" cy="1569660"/>
          </a:xfrm>
          <a:prstGeom prst="rect">
            <a:avLst/>
          </a:prstGeom>
        </p:spPr>
        <p:txBody>
          <a:bodyPr wrap="square">
            <a:spAutoFit/>
          </a:bodyPr>
          <a:lstStyle/>
          <a:p>
            <a:pPr algn="ctr"/>
            <a:r>
              <a:rPr lang="en-US" sz="3200" dirty="0" smtClean="0"/>
              <a:t>This functionality allows the management staff to view, set and change the schedule of the doctors in the hospital.</a:t>
            </a:r>
            <a:endParaRPr lang="en-US" sz="3200" dirty="0"/>
          </a:p>
        </p:txBody>
      </p:sp>
    </p:spTree>
    <p:extLst>
      <p:ext uri="{BB962C8B-B14F-4D97-AF65-F5344CB8AC3E}">
        <p14:creationId xmlns:p14="http://schemas.microsoft.com/office/powerpoint/2010/main" val="1617335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Project Introduction:</a:t>
            </a:r>
            <a:endParaRPr lang="en-IN" sz="6600" b="1" u="sng" dirty="0">
              <a:ln/>
              <a:solidFill>
                <a:schemeClr val="accent4"/>
              </a:solidFill>
            </a:endParaRPr>
          </a:p>
        </p:txBody>
      </p:sp>
      <p:sp>
        <p:nvSpPr>
          <p:cNvPr id="6" name="TextBox 5"/>
          <p:cNvSpPr txBox="1"/>
          <p:nvPr/>
        </p:nvSpPr>
        <p:spPr>
          <a:xfrm>
            <a:off x="1224395" y="1698175"/>
            <a:ext cx="10310111" cy="4708981"/>
          </a:xfrm>
          <a:prstGeom prst="rect">
            <a:avLst/>
          </a:prstGeom>
          <a:noFill/>
        </p:spPr>
        <p:txBody>
          <a:bodyPr wrap="square" rtlCol="0">
            <a:spAutoFit/>
          </a:bodyPr>
          <a:lstStyle/>
          <a:p>
            <a:pPr marL="285744" indent="-285744">
              <a:buFont typeface="Arial" panose="020B0604020202020204" pitchFamily="34" charset="0"/>
              <a:buChar char="•"/>
            </a:pPr>
            <a:r>
              <a:rPr lang="en-IN" sz="2000" dirty="0"/>
              <a:t>The aim of developing ERP for a hospital system is to replace the traditional way of managing the information related to health care and aids in the job completion of health care providers with computerized system. </a:t>
            </a:r>
          </a:p>
          <a:p>
            <a:endParaRPr lang="en-IN" sz="2000" dirty="0"/>
          </a:p>
          <a:p>
            <a:pPr marL="285744" indent="-285744">
              <a:buFont typeface="Arial" panose="020B0604020202020204" pitchFamily="34" charset="0"/>
              <a:buChar char="•"/>
            </a:pPr>
            <a:r>
              <a:rPr lang="en-IN" sz="2000" dirty="0"/>
              <a:t>Another important reason to introduce HMS was to solve the complications coming from managing all the paper works of every patient associated with the various departments of hospitalization with confidentiality.</a:t>
            </a:r>
          </a:p>
          <a:p>
            <a:pPr marL="285744" indent="-285744">
              <a:buFont typeface="Arial" panose="020B0604020202020204" pitchFamily="34" charset="0"/>
              <a:buChar char="•"/>
            </a:pPr>
            <a:endParaRPr lang="en-IN" sz="2000" dirty="0"/>
          </a:p>
          <a:p>
            <a:pPr marL="285744" indent="-285744">
              <a:buFont typeface="Arial" panose="020B0604020202020204" pitchFamily="34" charset="0"/>
              <a:buChar char="•"/>
            </a:pPr>
            <a:r>
              <a:rPr lang="en-IN" sz="2000" dirty="0"/>
              <a:t>ERP for a hospital system has a very large scope. This PHP project can be used by any hospital or clinic for keeping the records of their patients, staff and other assets.</a:t>
            </a:r>
          </a:p>
          <a:p>
            <a:pPr marL="285744" indent="-285744">
              <a:buFont typeface="Arial" panose="020B0604020202020204" pitchFamily="34" charset="0"/>
              <a:buChar char="•"/>
            </a:pPr>
            <a:endParaRPr lang="en-IN" sz="2000" dirty="0"/>
          </a:p>
          <a:p>
            <a:pPr marL="285744" indent="-285744">
              <a:buFont typeface="Arial" panose="020B0604020202020204" pitchFamily="34" charset="0"/>
              <a:buChar char="•"/>
            </a:pPr>
            <a:r>
              <a:rPr lang="en-IN" sz="2000" dirty="0"/>
              <a:t>This project is easy, fast and accurate. It requires less disk space. Online Hospital Management System uses MySQL Server as backend so there is not any chance of data loss or data security.</a:t>
            </a:r>
          </a:p>
        </p:txBody>
      </p:sp>
    </p:spTree>
    <p:extLst>
      <p:ext uri="{BB962C8B-B14F-4D97-AF65-F5344CB8AC3E}">
        <p14:creationId xmlns:p14="http://schemas.microsoft.com/office/powerpoint/2010/main" val="3622168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8000"/>
          </a:xfrm>
          <a:prstGeom prst="rect">
            <a:avLst/>
          </a:prstGeom>
        </p:spPr>
      </p:pic>
    </p:spTree>
    <p:extLst>
      <p:ext uri="{BB962C8B-B14F-4D97-AF65-F5344CB8AC3E}">
        <p14:creationId xmlns:p14="http://schemas.microsoft.com/office/powerpoint/2010/main" val="34841838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14499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Appointment Details: </a:t>
            </a:r>
            <a:endParaRPr lang="en-IN" sz="6600" b="1" u="sng" dirty="0">
              <a:ln/>
              <a:solidFill>
                <a:schemeClr val="accent6">
                  <a:lumMod val="50000"/>
                </a:schemeClr>
              </a:solidFill>
            </a:endParaRPr>
          </a:p>
        </p:txBody>
      </p:sp>
      <p:sp>
        <p:nvSpPr>
          <p:cNvPr id="4" name="Rectangle 3"/>
          <p:cNvSpPr/>
          <p:nvPr/>
        </p:nvSpPr>
        <p:spPr>
          <a:xfrm>
            <a:off x="1005845" y="2671379"/>
            <a:ext cx="10920548" cy="1077218"/>
          </a:xfrm>
          <a:prstGeom prst="rect">
            <a:avLst/>
          </a:prstGeom>
        </p:spPr>
        <p:txBody>
          <a:bodyPr wrap="square">
            <a:spAutoFit/>
          </a:bodyPr>
          <a:lstStyle/>
          <a:p>
            <a:pPr algn="ctr"/>
            <a:r>
              <a:rPr lang="en-US" sz="3200" dirty="0" smtClean="0"/>
              <a:t>This functionality shows the details of the appointments booked in the hospital.</a:t>
            </a:r>
            <a:endParaRPr lang="en-US" sz="3200" dirty="0"/>
          </a:p>
        </p:txBody>
      </p:sp>
    </p:spTree>
    <p:extLst>
      <p:ext uri="{BB962C8B-B14F-4D97-AF65-F5344CB8AC3E}">
        <p14:creationId xmlns:p14="http://schemas.microsoft.com/office/powerpoint/2010/main" val="31414466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8000"/>
          </a:xfrm>
          <a:prstGeom prst="rect">
            <a:avLst/>
          </a:prstGeom>
        </p:spPr>
      </p:pic>
    </p:spTree>
    <p:extLst>
      <p:ext uri="{BB962C8B-B14F-4D97-AF65-F5344CB8AC3E}">
        <p14:creationId xmlns:p14="http://schemas.microsoft.com/office/powerpoint/2010/main" val="3874764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Admit Details: </a:t>
            </a:r>
            <a:endParaRPr lang="en-IN" sz="6600" b="1" u="sng" dirty="0">
              <a:ln/>
              <a:solidFill>
                <a:schemeClr val="accent6">
                  <a:lumMod val="50000"/>
                </a:schemeClr>
              </a:solidFill>
            </a:endParaRPr>
          </a:p>
        </p:txBody>
      </p:sp>
      <p:sp>
        <p:nvSpPr>
          <p:cNvPr id="4" name="Rectangle 3"/>
          <p:cNvSpPr/>
          <p:nvPr/>
        </p:nvSpPr>
        <p:spPr>
          <a:xfrm>
            <a:off x="1005845" y="2671379"/>
            <a:ext cx="10920548" cy="1077218"/>
          </a:xfrm>
          <a:prstGeom prst="rect">
            <a:avLst/>
          </a:prstGeom>
        </p:spPr>
        <p:txBody>
          <a:bodyPr wrap="square">
            <a:spAutoFit/>
          </a:bodyPr>
          <a:lstStyle/>
          <a:p>
            <a:pPr algn="ctr"/>
            <a:r>
              <a:rPr lang="en-US" sz="3200" dirty="0" smtClean="0"/>
              <a:t>This functionality shows the details of the patients that are admitted in the hospital.</a:t>
            </a:r>
            <a:endParaRPr lang="en-US" sz="3200" dirty="0"/>
          </a:p>
        </p:txBody>
      </p:sp>
    </p:spTree>
    <p:extLst>
      <p:ext uri="{BB962C8B-B14F-4D97-AF65-F5344CB8AC3E}">
        <p14:creationId xmlns:p14="http://schemas.microsoft.com/office/powerpoint/2010/main" val="6693743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8000"/>
          </a:xfrm>
          <a:prstGeom prst="rect">
            <a:avLst/>
          </a:prstGeom>
        </p:spPr>
      </p:pic>
    </p:spTree>
    <p:extLst>
      <p:ext uri="{BB962C8B-B14F-4D97-AF65-F5344CB8AC3E}">
        <p14:creationId xmlns:p14="http://schemas.microsoft.com/office/powerpoint/2010/main" val="1875060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Parcel Details: </a:t>
            </a:r>
            <a:endParaRPr lang="en-IN" sz="6600" b="1" u="sng" dirty="0">
              <a:ln/>
              <a:solidFill>
                <a:schemeClr val="accent6">
                  <a:lumMod val="50000"/>
                </a:schemeClr>
              </a:solidFill>
            </a:endParaRPr>
          </a:p>
        </p:txBody>
      </p:sp>
      <p:sp>
        <p:nvSpPr>
          <p:cNvPr id="4" name="Rectangle 3"/>
          <p:cNvSpPr/>
          <p:nvPr/>
        </p:nvSpPr>
        <p:spPr>
          <a:xfrm>
            <a:off x="1005844" y="2867321"/>
            <a:ext cx="10920548" cy="1077218"/>
          </a:xfrm>
          <a:prstGeom prst="rect">
            <a:avLst/>
          </a:prstGeom>
        </p:spPr>
        <p:txBody>
          <a:bodyPr wrap="square">
            <a:spAutoFit/>
          </a:bodyPr>
          <a:lstStyle/>
          <a:p>
            <a:pPr algn="ctr"/>
            <a:r>
              <a:rPr lang="en-US" sz="3200" dirty="0" smtClean="0"/>
              <a:t>This functionality shows the details of all the parcels accepted in the hospital.</a:t>
            </a:r>
            <a:endParaRPr lang="en-US" sz="3200" dirty="0"/>
          </a:p>
        </p:txBody>
      </p:sp>
    </p:spTree>
    <p:extLst>
      <p:ext uri="{BB962C8B-B14F-4D97-AF65-F5344CB8AC3E}">
        <p14:creationId xmlns:p14="http://schemas.microsoft.com/office/powerpoint/2010/main" val="9201510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8000"/>
          </a:xfrm>
          <a:prstGeom prst="rect">
            <a:avLst/>
          </a:prstGeom>
        </p:spPr>
      </p:pic>
    </p:spTree>
    <p:extLst>
      <p:ext uri="{BB962C8B-B14F-4D97-AF65-F5344CB8AC3E}">
        <p14:creationId xmlns:p14="http://schemas.microsoft.com/office/powerpoint/2010/main" val="3723500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8000"/>
          </a:xfrm>
          <a:prstGeom prst="rect">
            <a:avLst/>
          </a:prstGeom>
        </p:spPr>
      </p:pic>
    </p:spTree>
    <p:extLst>
      <p:ext uri="{BB962C8B-B14F-4D97-AF65-F5344CB8AC3E}">
        <p14:creationId xmlns:p14="http://schemas.microsoft.com/office/powerpoint/2010/main" val="7456213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 y="0"/>
            <a:ext cx="12192000" cy="6857999"/>
          </a:xfrm>
          <a:prstGeom prst="rect">
            <a:avLst/>
          </a:prstGeom>
        </p:spPr>
      </p:pic>
    </p:spTree>
    <p:extLst>
      <p:ext uri="{BB962C8B-B14F-4D97-AF65-F5344CB8AC3E}">
        <p14:creationId xmlns:p14="http://schemas.microsoft.com/office/powerpoint/2010/main" val="4004186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2024" y="3561446"/>
            <a:ext cx="4184469" cy="2702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546" y="256566"/>
            <a:ext cx="2827156" cy="2827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632" y="544833"/>
            <a:ext cx="3924865" cy="225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397" y="3809119"/>
            <a:ext cx="4646568" cy="220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260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9" y="796841"/>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8000" b="1" u="sng" dirty="0">
                <a:ln/>
                <a:solidFill>
                  <a:schemeClr val="accent3"/>
                </a:solidFill>
              </a:rPr>
              <a:t>Reception Module: </a:t>
            </a:r>
            <a:endParaRPr lang="en-IN" sz="80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769" y="2782393"/>
            <a:ext cx="4275636" cy="3220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7881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Dashboard: </a:t>
            </a:r>
            <a:endParaRPr lang="en-IN" sz="6600" b="1" u="sng" dirty="0">
              <a:ln/>
              <a:solidFill>
                <a:schemeClr val="accent6">
                  <a:lumMod val="50000"/>
                </a:schemeClr>
              </a:solidFill>
            </a:endParaRPr>
          </a:p>
        </p:txBody>
      </p:sp>
      <p:sp>
        <p:nvSpPr>
          <p:cNvPr id="4" name="Rectangle 3"/>
          <p:cNvSpPr/>
          <p:nvPr/>
        </p:nvSpPr>
        <p:spPr>
          <a:xfrm>
            <a:off x="1005844" y="2841196"/>
            <a:ext cx="10920548" cy="2062103"/>
          </a:xfrm>
          <a:prstGeom prst="rect">
            <a:avLst/>
          </a:prstGeom>
        </p:spPr>
        <p:txBody>
          <a:bodyPr wrap="square">
            <a:spAutoFit/>
          </a:bodyPr>
          <a:lstStyle/>
          <a:p>
            <a:pPr algn="ctr"/>
            <a:r>
              <a:rPr lang="en-US" sz="3200" dirty="0"/>
              <a:t>The </a:t>
            </a:r>
            <a:r>
              <a:rPr lang="en-US" sz="3200" dirty="0" smtClean="0"/>
              <a:t>dashboard </a:t>
            </a:r>
            <a:r>
              <a:rPr lang="en-US" sz="3200" dirty="0"/>
              <a:t>of reception module contains the information about the doctors who have appointment duties on that day.</a:t>
            </a:r>
          </a:p>
          <a:p>
            <a:pPr algn="ctr"/>
            <a:r>
              <a:rPr lang="en-US" sz="3200" dirty="0"/>
              <a:t>It also contains the appointment details for that day.</a:t>
            </a:r>
            <a:endParaRPr lang="en-US" sz="2400" dirty="0"/>
          </a:p>
        </p:txBody>
      </p:sp>
    </p:spTree>
    <p:extLst>
      <p:ext uri="{BB962C8B-B14F-4D97-AF65-F5344CB8AC3E}">
        <p14:creationId xmlns:p14="http://schemas.microsoft.com/office/powerpoint/2010/main" val="26125571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466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r="679"/>
          <a:stretch/>
        </p:blipFill>
        <p:spPr>
          <a:xfrm>
            <a:off x="0" y="0"/>
            <a:ext cx="12192000" cy="6858000"/>
          </a:xfrm>
          <a:prstGeom prst="rect">
            <a:avLst/>
          </a:prstGeom>
        </p:spPr>
      </p:pic>
    </p:spTree>
    <p:extLst>
      <p:ext uri="{BB962C8B-B14F-4D97-AF65-F5344CB8AC3E}">
        <p14:creationId xmlns:p14="http://schemas.microsoft.com/office/powerpoint/2010/main" val="319731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03629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Appointment Form: </a:t>
            </a:r>
            <a:endParaRPr lang="en-IN" sz="6600" b="1" u="sng" dirty="0">
              <a:ln/>
              <a:solidFill>
                <a:schemeClr val="accent6">
                  <a:lumMod val="50000"/>
                </a:schemeClr>
              </a:solidFill>
            </a:endParaRPr>
          </a:p>
        </p:txBody>
      </p:sp>
      <p:sp>
        <p:nvSpPr>
          <p:cNvPr id="4" name="Rectangle 3"/>
          <p:cNvSpPr/>
          <p:nvPr/>
        </p:nvSpPr>
        <p:spPr>
          <a:xfrm>
            <a:off x="1005844" y="3024076"/>
            <a:ext cx="10920548" cy="1077218"/>
          </a:xfrm>
          <a:prstGeom prst="rect">
            <a:avLst/>
          </a:prstGeom>
        </p:spPr>
        <p:txBody>
          <a:bodyPr wrap="square">
            <a:spAutoFit/>
          </a:bodyPr>
          <a:lstStyle/>
          <a:p>
            <a:pPr algn="ctr"/>
            <a:r>
              <a:rPr lang="en-US" sz="3200" dirty="0" smtClean="0"/>
              <a:t>This functionality is used for creating appointments for the patients that visit the hospital.</a:t>
            </a:r>
            <a:endParaRPr lang="en-US" sz="2400" dirty="0"/>
          </a:p>
        </p:txBody>
      </p:sp>
    </p:spTree>
    <p:extLst>
      <p:ext uri="{BB962C8B-B14F-4D97-AF65-F5344CB8AC3E}">
        <p14:creationId xmlns:p14="http://schemas.microsoft.com/office/powerpoint/2010/main" val="14773060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7997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8980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62919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021748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53" y="2299067"/>
            <a:ext cx="11186159" cy="1776548"/>
          </a:xfrm>
        </p:spPr>
        <p:txBody>
          <a:bodyPr>
            <a:noAutofit/>
            <a:scene3d>
              <a:camera prst="orthographicFront"/>
              <a:lightRig rig="soft" dir="t">
                <a:rot lat="0" lon="0" rev="15600000"/>
              </a:lightRig>
            </a:scene3d>
            <a:sp3d extrusionH="57150" prstMaterial="softEdge">
              <a:bevelT w="25400" h="38100"/>
            </a:sp3d>
          </a:bodyPr>
          <a:lstStyle/>
          <a:p>
            <a:pPr algn="ctr"/>
            <a:r>
              <a:rPr lang="en-US" sz="8800" b="1" u="sng" dirty="0">
                <a:ln/>
                <a:solidFill>
                  <a:schemeClr val="accent3"/>
                </a:solidFill>
              </a:rPr>
              <a:t>Technology Used: </a:t>
            </a:r>
            <a:endParaRPr lang="en-IN" sz="8800" b="1" u="sng" dirty="0">
              <a:ln/>
              <a:solidFill>
                <a:schemeClr val="accent3"/>
              </a:solidFill>
            </a:endParaRPr>
          </a:p>
        </p:txBody>
      </p:sp>
    </p:spTree>
    <p:extLst>
      <p:ext uri="{BB962C8B-B14F-4D97-AF65-F5344CB8AC3E}">
        <p14:creationId xmlns:p14="http://schemas.microsoft.com/office/powerpoint/2010/main" val="2416383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Appointment Database: </a:t>
            </a:r>
            <a:endParaRPr lang="en-IN" sz="6600" b="1" u="sng" dirty="0">
              <a:ln/>
              <a:solidFill>
                <a:schemeClr val="accent6">
                  <a:lumMod val="50000"/>
                </a:schemeClr>
              </a:solidFill>
            </a:endParaRPr>
          </a:p>
        </p:txBody>
      </p:sp>
      <p:sp>
        <p:nvSpPr>
          <p:cNvPr id="4" name="Rectangle 3"/>
          <p:cNvSpPr/>
          <p:nvPr/>
        </p:nvSpPr>
        <p:spPr>
          <a:xfrm>
            <a:off x="1005844" y="3024076"/>
            <a:ext cx="10920548" cy="1077218"/>
          </a:xfrm>
          <a:prstGeom prst="rect">
            <a:avLst/>
          </a:prstGeom>
        </p:spPr>
        <p:txBody>
          <a:bodyPr wrap="square">
            <a:spAutoFit/>
          </a:bodyPr>
          <a:lstStyle/>
          <a:p>
            <a:pPr algn="ctr"/>
            <a:r>
              <a:rPr lang="en-US" sz="3200" dirty="0" smtClean="0"/>
              <a:t>This functionality allows the reception staff to start and delete the created appointments.</a:t>
            </a:r>
            <a:endParaRPr lang="en-US" sz="2400" dirty="0"/>
          </a:p>
        </p:txBody>
      </p:sp>
    </p:spTree>
    <p:extLst>
      <p:ext uri="{BB962C8B-B14F-4D97-AF65-F5344CB8AC3E}">
        <p14:creationId xmlns:p14="http://schemas.microsoft.com/office/powerpoint/2010/main" val="27633541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 y="0"/>
            <a:ext cx="12160208" cy="6858000"/>
          </a:xfrm>
          <a:prstGeom prst="rect">
            <a:avLst/>
          </a:prstGeom>
        </p:spPr>
      </p:pic>
    </p:spTree>
    <p:extLst>
      <p:ext uri="{BB962C8B-B14F-4D97-AF65-F5344CB8AC3E}">
        <p14:creationId xmlns:p14="http://schemas.microsoft.com/office/powerpoint/2010/main" val="25006211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Admit Form: </a:t>
            </a:r>
            <a:endParaRPr lang="en-IN" sz="6600" b="1" u="sng" dirty="0">
              <a:ln/>
              <a:solidFill>
                <a:schemeClr val="accent6">
                  <a:lumMod val="50000"/>
                </a:schemeClr>
              </a:solidFill>
            </a:endParaRPr>
          </a:p>
        </p:txBody>
      </p:sp>
      <p:sp>
        <p:nvSpPr>
          <p:cNvPr id="4" name="Rectangle 3"/>
          <p:cNvSpPr/>
          <p:nvPr/>
        </p:nvSpPr>
        <p:spPr>
          <a:xfrm>
            <a:off x="1005844" y="3024076"/>
            <a:ext cx="10920548" cy="1569660"/>
          </a:xfrm>
          <a:prstGeom prst="rect">
            <a:avLst/>
          </a:prstGeom>
        </p:spPr>
        <p:txBody>
          <a:bodyPr wrap="square">
            <a:spAutoFit/>
          </a:bodyPr>
          <a:lstStyle/>
          <a:p>
            <a:pPr algn="ctr"/>
            <a:r>
              <a:rPr lang="en-US" sz="3200" dirty="0" smtClean="0"/>
              <a:t>This functionality allows the reception staff to do the necessities to admit a patient in one of the five wards available at the </a:t>
            </a:r>
            <a:r>
              <a:rPr lang="en-US" sz="3200" dirty="0" err="1" smtClean="0"/>
              <a:t>Sohn</a:t>
            </a:r>
            <a:r>
              <a:rPr lang="en-US" sz="3200" dirty="0" smtClean="0"/>
              <a:t> </a:t>
            </a:r>
            <a:r>
              <a:rPr lang="en-US" sz="3200" dirty="0" err="1" smtClean="0"/>
              <a:t>Mariens</a:t>
            </a:r>
            <a:r>
              <a:rPr lang="en-US" sz="3200" dirty="0" smtClean="0"/>
              <a:t> Hospital.</a:t>
            </a:r>
            <a:endParaRPr lang="en-US" sz="2400" dirty="0"/>
          </a:p>
        </p:txBody>
      </p:sp>
    </p:spTree>
    <p:extLst>
      <p:ext uri="{BB962C8B-B14F-4D97-AF65-F5344CB8AC3E}">
        <p14:creationId xmlns:p14="http://schemas.microsoft.com/office/powerpoint/2010/main" val="3243153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 y="0"/>
            <a:ext cx="12160208" cy="6858000"/>
          </a:xfrm>
          <a:prstGeom prst="rect">
            <a:avLst/>
          </a:prstGeom>
        </p:spPr>
      </p:pic>
    </p:spTree>
    <p:extLst>
      <p:ext uri="{BB962C8B-B14F-4D97-AF65-F5344CB8AC3E}">
        <p14:creationId xmlns:p14="http://schemas.microsoft.com/office/powerpoint/2010/main" val="6010294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 y="1"/>
            <a:ext cx="12160208" cy="6858000"/>
          </a:xfrm>
          <a:prstGeom prst="rect">
            <a:avLst/>
          </a:prstGeom>
        </p:spPr>
      </p:pic>
    </p:spTree>
    <p:extLst>
      <p:ext uri="{BB962C8B-B14F-4D97-AF65-F5344CB8AC3E}">
        <p14:creationId xmlns:p14="http://schemas.microsoft.com/office/powerpoint/2010/main" val="633425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 y="0"/>
            <a:ext cx="12160208" cy="6858000"/>
          </a:xfrm>
          <a:prstGeom prst="rect">
            <a:avLst/>
          </a:prstGeom>
        </p:spPr>
      </p:pic>
    </p:spTree>
    <p:extLst>
      <p:ext uri="{BB962C8B-B14F-4D97-AF65-F5344CB8AC3E}">
        <p14:creationId xmlns:p14="http://schemas.microsoft.com/office/powerpoint/2010/main" val="32770011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 y="0"/>
            <a:ext cx="12160208" cy="6858000"/>
          </a:xfrm>
          <a:prstGeom prst="rect">
            <a:avLst/>
          </a:prstGeom>
        </p:spPr>
      </p:pic>
    </p:spTree>
    <p:extLst>
      <p:ext uri="{BB962C8B-B14F-4D97-AF65-F5344CB8AC3E}">
        <p14:creationId xmlns:p14="http://schemas.microsoft.com/office/powerpoint/2010/main" val="7208492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Admit Database: </a:t>
            </a:r>
            <a:endParaRPr lang="en-IN" sz="6600" b="1" u="sng" dirty="0">
              <a:ln/>
              <a:solidFill>
                <a:schemeClr val="accent6">
                  <a:lumMod val="50000"/>
                </a:schemeClr>
              </a:solidFill>
            </a:endParaRPr>
          </a:p>
        </p:txBody>
      </p:sp>
      <p:sp>
        <p:nvSpPr>
          <p:cNvPr id="4" name="Rectangle 3"/>
          <p:cNvSpPr/>
          <p:nvPr/>
        </p:nvSpPr>
        <p:spPr>
          <a:xfrm>
            <a:off x="1005844" y="3024076"/>
            <a:ext cx="10920548" cy="1077218"/>
          </a:xfrm>
          <a:prstGeom prst="rect">
            <a:avLst/>
          </a:prstGeom>
        </p:spPr>
        <p:txBody>
          <a:bodyPr wrap="square">
            <a:spAutoFit/>
          </a:bodyPr>
          <a:lstStyle/>
          <a:p>
            <a:pPr algn="ctr"/>
            <a:r>
              <a:rPr lang="en-US" sz="3200" dirty="0"/>
              <a:t>This </a:t>
            </a:r>
            <a:r>
              <a:rPr lang="en-US" sz="3200" dirty="0" smtClean="0"/>
              <a:t>functionality is used to display the details </a:t>
            </a:r>
            <a:r>
              <a:rPr lang="en-US" sz="3200" dirty="0"/>
              <a:t>of the admitted patients</a:t>
            </a:r>
            <a:endParaRPr lang="en-US" sz="2400" dirty="0"/>
          </a:p>
        </p:txBody>
      </p:sp>
    </p:spTree>
    <p:extLst>
      <p:ext uri="{BB962C8B-B14F-4D97-AF65-F5344CB8AC3E}">
        <p14:creationId xmlns:p14="http://schemas.microsoft.com/office/powerpoint/2010/main" val="26113571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7999"/>
          </a:xfrm>
          <a:prstGeom prst="rect">
            <a:avLst/>
          </a:prstGeom>
        </p:spPr>
      </p:pic>
    </p:spTree>
    <p:extLst>
      <p:ext uri="{BB962C8B-B14F-4D97-AF65-F5344CB8AC3E}">
        <p14:creationId xmlns:p14="http://schemas.microsoft.com/office/powerpoint/2010/main" val="35709235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Patient Discharge: </a:t>
            </a:r>
            <a:endParaRPr lang="en-IN" sz="6600" b="1" u="sng" dirty="0">
              <a:ln/>
              <a:solidFill>
                <a:schemeClr val="accent6">
                  <a:lumMod val="50000"/>
                </a:schemeClr>
              </a:solidFill>
            </a:endParaRPr>
          </a:p>
        </p:txBody>
      </p:sp>
      <p:sp>
        <p:nvSpPr>
          <p:cNvPr id="4" name="Rectangle 3"/>
          <p:cNvSpPr/>
          <p:nvPr/>
        </p:nvSpPr>
        <p:spPr>
          <a:xfrm>
            <a:off x="1005844" y="3024076"/>
            <a:ext cx="10920548" cy="1077218"/>
          </a:xfrm>
          <a:prstGeom prst="rect">
            <a:avLst/>
          </a:prstGeom>
        </p:spPr>
        <p:txBody>
          <a:bodyPr wrap="square">
            <a:spAutoFit/>
          </a:bodyPr>
          <a:lstStyle/>
          <a:p>
            <a:pPr algn="ctr"/>
            <a:r>
              <a:rPr lang="en-US" sz="3200" dirty="0"/>
              <a:t>This </a:t>
            </a:r>
            <a:r>
              <a:rPr lang="en-US" sz="3200" dirty="0" smtClean="0"/>
              <a:t>functionality deals with the discharging of the admitted patients.</a:t>
            </a:r>
            <a:endParaRPr lang="en-US" sz="2400" dirty="0"/>
          </a:p>
        </p:txBody>
      </p:sp>
    </p:spTree>
    <p:extLst>
      <p:ext uri="{BB962C8B-B14F-4D97-AF65-F5344CB8AC3E}">
        <p14:creationId xmlns:p14="http://schemas.microsoft.com/office/powerpoint/2010/main" val="4283478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Languages:</a:t>
            </a:r>
            <a:endParaRPr lang="en-IN" sz="6600" b="1" u="sng" dirty="0">
              <a:ln/>
              <a:solidFill>
                <a:schemeClr val="accent4"/>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4" y="1605100"/>
            <a:ext cx="1943027" cy="1987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416" y="1698172"/>
            <a:ext cx="1345547" cy="1894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467" y="1775737"/>
            <a:ext cx="2491567" cy="1816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947" y="4433376"/>
            <a:ext cx="2923500" cy="1575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3817" y="4698289"/>
            <a:ext cx="2923500" cy="862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8495" y="4341939"/>
            <a:ext cx="2274655" cy="1973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172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spTree>
    <p:extLst>
      <p:ext uri="{BB962C8B-B14F-4D97-AF65-F5344CB8AC3E}">
        <p14:creationId xmlns:p14="http://schemas.microsoft.com/office/powerpoint/2010/main" val="39945526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7999"/>
          </a:xfrm>
          <a:prstGeom prst="rect">
            <a:avLst/>
          </a:prstGeom>
        </p:spPr>
      </p:pic>
    </p:spTree>
    <p:extLst>
      <p:ext uri="{BB962C8B-B14F-4D97-AF65-F5344CB8AC3E}">
        <p14:creationId xmlns:p14="http://schemas.microsoft.com/office/powerpoint/2010/main" val="136187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8" y="548646"/>
            <a:ext cx="9753600" cy="2638691"/>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u="sng" dirty="0" smtClean="0">
                <a:ln/>
                <a:solidFill>
                  <a:schemeClr val="accent6">
                    <a:lumMod val="50000"/>
                  </a:schemeClr>
                </a:solidFill>
              </a:rPr>
              <a:t>Creating and Reclaiming Visitor Tags: </a:t>
            </a:r>
            <a:endParaRPr lang="en-IN" sz="6000" b="1" u="sng" dirty="0">
              <a:ln/>
              <a:solidFill>
                <a:schemeClr val="accent6">
                  <a:lumMod val="50000"/>
                </a:schemeClr>
              </a:solidFill>
            </a:endParaRPr>
          </a:p>
        </p:txBody>
      </p:sp>
      <p:sp>
        <p:nvSpPr>
          <p:cNvPr id="4" name="Rectangle 3"/>
          <p:cNvSpPr/>
          <p:nvPr/>
        </p:nvSpPr>
        <p:spPr>
          <a:xfrm>
            <a:off x="1005844" y="3024076"/>
            <a:ext cx="10920548" cy="3416320"/>
          </a:xfrm>
          <a:prstGeom prst="rect">
            <a:avLst/>
          </a:prstGeom>
        </p:spPr>
        <p:txBody>
          <a:bodyPr wrap="square">
            <a:spAutoFit/>
          </a:bodyPr>
          <a:lstStyle/>
          <a:p>
            <a:pPr algn="ctr"/>
            <a:r>
              <a:rPr lang="en-US" sz="3200" dirty="0"/>
              <a:t>This functionality is used to create </a:t>
            </a:r>
            <a:r>
              <a:rPr lang="en-US" sz="3200" dirty="0" smtClean="0"/>
              <a:t>two visitor tags </a:t>
            </a:r>
            <a:r>
              <a:rPr lang="en-US" sz="3200" dirty="0"/>
              <a:t>for the relatives and family members of the admitted </a:t>
            </a:r>
            <a:r>
              <a:rPr lang="en-US" sz="3200" dirty="0" smtClean="0"/>
              <a:t>patients. Once </a:t>
            </a:r>
            <a:r>
              <a:rPr lang="en-US" sz="3200" dirty="0"/>
              <a:t>the tags are printed, it does not allow reprinting of tags</a:t>
            </a:r>
            <a:r>
              <a:rPr lang="en-US" sz="3200" dirty="0" smtClean="0"/>
              <a:t>.</a:t>
            </a:r>
          </a:p>
          <a:p>
            <a:pPr algn="ctr"/>
            <a:r>
              <a:rPr lang="en-US" sz="3200" dirty="0" smtClean="0"/>
              <a:t>Also, it is used </a:t>
            </a:r>
            <a:r>
              <a:rPr lang="en-US" sz="3200" dirty="0"/>
              <a:t>to reclaim visitor tags when the patient is discharged.</a:t>
            </a:r>
          </a:p>
          <a:p>
            <a:pPr algn="ctr"/>
            <a:endParaRPr lang="en-US" sz="2400" dirty="0"/>
          </a:p>
        </p:txBody>
      </p:sp>
    </p:spTree>
    <p:extLst>
      <p:ext uri="{BB962C8B-B14F-4D97-AF65-F5344CB8AC3E}">
        <p14:creationId xmlns:p14="http://schemas.microsoft.com/office/powerpoint/2010/main" val="18147083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 y="0"/>
            <a:ext cx="12197382" cy="6858000"/>
          </a:xfrm>
          <a:prstGeom prst="rect">
            <a:avLst/>
          </a:prstGeom>
        </p:spPr>
      </p:pic>
    </p:spTree>
    <p:extLst>
      <p:ext uri="{BB962C8B-B14F-4D97-AF65-F5344CB8AC3E}">
        <p14:creationId xmlns:p14="http://schemas.microsoft.com/office/powerpoint/2010/main" val="19504287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51" y="-20987"/>
            <a:ext cx="12973105" cy="6899980"/>
          </a:xfrm>
          <a:prstGeom prst="rect">
            <a:avLst/>
          </a:prstGeom>
        </p:spPr>
      </p:pic>
    </p:spTree>
    <p:extLst>
      <p:ext uri="{BB962C8B-B14F-4D97-AF65-F5344CB8AC3E}">
        <p14:creationId xmlns:p14="http://schemas.microsoft.com/office/powerpoint/2010/main" val="2885103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72" y="-28272"/>
            <a:ext cx="12970743" cy="6914551"/>
          </a:xfrm>
          <a:prstGeom prst="rect">
            <a:avLst/>
          </a:prstGeom>
        </p:spPr>
      </p:pic>
    </p:spTree>
    <p:extLst>
      <p:ext uri="{BB962C8B-B14F-4D97-AF65-F5344CB8AC3E}">
        <p14:creationId xmlns:p14="http://schemas.microsoft.com/office/powerpoint/2010/main" val="9903320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45" y="-28272"/>
            <a:ext cx="12936289" cy="6914551"/>
          </a:xfrm>
          <a:prstGeom prst="rect">
            <a:avLst/>
          </a:prstGeom>
        </p:spPr>
      </p:pic>
    </p:spTree>
    <p:extLst>
      <p:ext uri="{BB962C8B-B14F-4D97-AF65-F5344CB8AC3E}">
        <p14:creationId xmlns:p14="http://schemas.microsoft.com/office/powerpoint/2010/main" val="7054412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Parcel Form: </a:t>
            </a:r>
            <a:endParaRPr lang="en-IN" sz="6600" b="1" u="sng" dirty="0">
              <a:ln/>
              <a:solidFill>
                <a:schemeClr val="accent6">
                  <a:lumMod val="50000"/>
                </a:schemeClr>
              </a:solidFill>
            </a:endParaRPr>
          </a:p>
        </p:txBody>
      </p:sp>
      <p:sp>
        <p:nvSpPr>
          <p:cNvPr id="4" name="Rectangle 3"/>
          <p:cNvSpPr/>
          <p:nvPr/>
        </p:nvSpPr>
        <p:spPr>
          <a:xfrm>
            <a:off x="1005844" y="3024076"/>
            <a:ext cx="10920548" cy="1077218"/>
          </a:xfrm>
          <a:prstGeom prst="rect">
            <a:avLst/>
          </a:prstGeom>
        </p:spPr>
        <p:txBody>
          <a:bodyPr wrap="square">
            <a:spAutoFit/>
          </a:bodyPr>
          <a:lstStyle/>
          <a:p>
            <a:pPr algn="ctr"/>
            <a:r>
              <a:rPr lang="en-US" sz="3200" dirty="0"/>
              <a:t>This </a:t>
            </a:r>
            <a:r>
              <a:rPr lang="en-US" sz="3200" dirty="0" smtClean="0"/>
              <a:t>functionality is used to audit the parcels received in the hospital.</a:t>
            </a:r>
            <a:endParaRPr lang="en-US" sz="2400" dirty="0"/>
          </a:p>
        </p:txBody>
      </p:sp>
    </p:spTree>
    <p:extLst>
      <p:ext uri="{BB962C8B-B14F-4D97-AF65-F5344CB8AC3E}">
        <p14:creationId xmlns:p14="http://schemas.microsoft.com/office/powerpoint/2010/main" val="18870461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spTree>
    <p:extLst>
      <p:ext uri="{BB962C8B-B14F-4D97-AF65-F5344CB8AC3E}">
        <p14:creationId xmlns:p14="http://schemas.microsoft.com/office/powerpoint/2010/main" val="8877872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Parcel Database: </a:t>
            </a:r>
            <a:endParaRPr lang="en-IN" sz="6600" b="1" u="sng" dirty="0">
              <a:ln/>
              <a:solidFill>
                <a:schemeClr val="accent6">
                  <a:lumMod val="50000"/>
                </a:schemeClr>
              </a:solidFill>
            </a:endParaRPr>
          </a:p>
        </p:txBody>
      </p:sp>
      <p:sp>
        <p:nvSpPr>
          <p:cNvPr id="4" name="Rectangle 3"/>
          <p:cNvSpPr/>
          <p:nvPr/>
        </p:nvSpPr>
        <p:spPr>
          <a:xfrm>
            <a:off x="1005844" y="3024076"/>
            <a:ext cx="10920548" cy="1569660"/>
          </a:xfrm>
          <a:prstGeom prst="rect">
            <a:avLst/>
          </a:prstGeom>
        </p:spPr>
        <p:txBody>
          <a:bodyPr wrap="square">
            <a:spAutoFit/>
          </a:bodyPr>
          <a:lstStyle/>
          <a:p>
            <a:pPr algn="ctr"/>
            <a:r>
              <a:rPr lang="en-US" sz="3200" dirty="0"/>
              <a:t>This </a:t>
            </a:r>
            <a:r>
              <a:rPr lang="en-US" sz="3200" dirty="0" smtClean="0"/>
              <a:t>functionality allows the reception staff to know about and dispatch the parcels that arrive at the main door of the hospital.</a:t>
            </a:r>
            <a:endParaRPr lang="en-US" sz="2400" dirty="0"/>
          </a:p>
        </p:txBody>
      </p:sp>
    </p:spTree>
    <p:extLst>
      <p:ext uri="{BB962C8B-B14F-4D97-AF65-F5344CB8AC3E}">
        <p14:creationId xmlns:p14="http://schemas.microsoft.com/office/powerpoint/2010/main" val="2931194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82" y="378824"/>
            <a:ext cx="9302369" cy="1319349"/>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u="sng" dirty="0">
                <a:ln/>
                <a:solidFill>
                  <a:schemeClr val="accent4"/>
                </a:solidFill>
              </a:rPr>
              <a:t>Database:</a:t>
            </a:r>
            <a:endParaRPr lang="en-IN" sz="6600" b="1" u="sng" dirty="0">
              <a:ln/>
              <a:solidFill>
                <a:schemeClr val="accent4"/>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0021642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spTree>
    <p:extLst>
      <p:ext uri="{BB962C8B-B14F-4D97-AF65-F5344CB8AC3E}">
        <p14:creationId xmlns:p14="http://schemas.microsoft.com/office/powerpoint/2010/main" val="29502928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0" y="352703"/>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7200" b="1" u="sng" dirty="0" smtClean="0">
                <a:ln/>
                <a:solidFill>
                  <a:schemeClr val="accent3"/>
                </a:solidFill>
              </a:rPr>
              <a:t>IT Support </a:t>
            </a:r>
            <a:r>
              <a:rPr lang="en-US" sz="7200" b="1" u="sng" dirty="0">
                <a:ln/>
                <a:solidFill>
                  <a:schemeClr val="accent3"/>
                </a:solidFill>
              </a:rPr>
              <a:t>Module: </a:t>
            </a:r>
            <a:endParaRPr lang="en-IN" sz="72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604" y="2429696"/>
            <a:ext cx="5958704" cy="368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72418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Dashboard: </a:t>
            </a:r>
            <a:endParaRPr lang="en-IN" sz="6600" b="1" u="sng" dirty="0">
              <a:ln/>
              <a:solidFill>
                <a:schemeClr val="accent6">
                  <a:lumMod val="50000"/>
                </a:schemeClr>
              </a:solidFill>
            </a:endParaRPr>
          </a:p>
        </p:txBody>
      </p:sp>
      <p:sp>
        <p:nvSpPr>
          <p:cNvPr id="4" name="Rectangle 3"/>
          <p:cNvSpPr/>
          <p:nvPr/>
        </p:nvSpPr>
        <p:spPr>
          <a:xfrm>
            <a:off x="1005844" y="2841196"/>
            <a:ext cx="10920548" cy="1569660"/>
          </a:xfrm>
          <a:prstGeom prst="rect">
            <a:avLst/>
          </a:prstGeom>
        </p:spPr>
        <p:txBody>
          <a:bodyPr wrap="square">
            <a:spAutoFit/>
          </a:bodyPr>
          <a:lstStyle/>
          <a:p>
            <a:pPr algn="ctr"/>
            <a:r>
              <a:rPr lang="en-US" sz="3200" dirty="0"/>
              <a:t>The dashboard of the </a:t>
            </a:r>
            <a:r>
              <a:rPr lang="en-US" sz="3200" dirty="0" smtClean="0"/>
              <a:t>I.T. Dept</a:t>
            </a:r>
            <a:r>
              <a:rPr lang="en-US" sz="3200" dirty="0"/>
              <a:t>.</a:t>
            </a:r>
            <a:r>
              <a:rPr lang="en-US" sz="3200" dirty="0" smtClean="0"/>
              <a:t> </a:t>
            </a:r>
            <a:r>
              <a:rPr lang="en-US" sz="3200" dirty="0"/>
              <a:t>module contains the table containing the login and logout details of every staff member.</a:t>
            </a:r>
          </a:p>
        </p:txBody>
      </p:sp>
    </p:spTree>
    <p:extLst>
      <p:ext uri="{BB962C8B-B14F-4D97-AF65-F5344CB8AC3E}">
        <p14:creationId xmlns:p14="http://schemas.microsoft.com/office/powerpoint/2010/main" val="6968568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25172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402955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Create User: </a:t>
            </a:r>
            <a:endParaRPr lang="en-IN" sz="6600" b="1" u="sng" dirty="0">
              <a:ln/>
              <a:solidFill>
                <a:schemeClr val="accent6">
                  <a:lumMod val="50000"/>
                </a:schemeClr>
              </a:solidFill>
            </a:endParaRPr>
          </a:p>
        </p:txBody>
      </p:sp>
      <p:sp>
        <p:nvSpPr>
          <p:cNvPr id="4" name="Rectangle 3"/>
          <p:cNvSpPr/>
          <p:nvPr/>
        </p:nvSpPr>
        <p:spPr>
          <a:xfrm>
            <a:off x="1005844" y="2841196"/>
            <a:ext cx="10920548" cy="1569660"/>
          </a:xfrm>
          <a:prstGeom prst="rect">
            <a:avLst/>
          </a:prstGeom>
        </p:spPr>
        <p:txBody>
          <a:bodyPr wrap="square">
            <a:spAutoFit/>
          </a:bodyPr>
          <a:lstStyle/>
          <a:p>
            <a:pPr algn="ctr"/>
            <a:r>
              <a:rPr lang="en-US" sz="3200" dirty="0" smtClean="0"/>
              <a:t>This functionality creates the user which are used by the staff members to log on to the </a:t>
            </a:r>
            <a:r>
              <a:rPr lang="en-US" sz="3200" dirty="0" err="1" smtClean="0"/>
              <a:t>Sohn</a:t>
            </a:r>
            <a:r>
              <a:rPr lang="en-US" sz="3200" dirty="0" smtClean="0"/>
              <a:t> </a:t>
            </a:r>
            <a:r>
              <a:rPr lang="en-US" sz="3200" dirty="0" err="1" smtClean="0"/>
              <a:t>Mariens</a:t>
            </a:r>
            <a:r>
              <a:rPr lang="en-US" sz="3200" dirty="0" smtClean="0"/>
              <a:t> Hospital Management System.</a:t>
            </a:r>
            <a:endParaRPr lang="en-US" sz="3200" dirty="0"/>
          </a:p>
        </p:txBody>
      </p:sp>
    </p:spTree>
    <p:extLst>
      <p:ext uri="{BB962C8B-B14F-4D97-AF65-F5344CB8AC3E}">
        <p14:creationId xmlns:p14="http://schemas.microsoft.com/office/powerpoint/2010/main" val="16542987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0554791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User Access Manager: </a:t>
            </a:r>
            <a:endParaRPr lang="en-IN" sz="6600" b="1" u="sng" dirty="0">
              <a:ln/>
              <a:solidFill>
                <a:schemeClr val="accent6">
                  <a:lumMod val="50000"/>
                </a:schemeClr>
              </a:solidFill>
            </a:endParaRPr>
          </a:p>
        </p:txBody>
      </p:sp>
      <p:sp>
        <p:nvSpPr>
          <p:cNvPr id="4" name="Rectangle 3"/>
          <p:cNvSpPr/>
          <p:nvPr/>
        </p:nvSpPr>
        <p:spPr>
          <a:xfrm>
            <a:off x="1005844" y="2841196"/>
            <a:ext cx="10920548" cy="2062103"/>
          </a:xfrm>
          <a:prstGeom prst="rect">
            <a:avLst/>
          </a:prstGeom>
        </p:spPr>
        <p:txBody>
          <a:bodyPr wrap="square">
            <a:spAutoFit/>
          </a:bodyPr>
          <a:lstStyle/>
          <a:p>
            <a:pPr algn="ctr"/>
            <a:r>
              <a:rPr lang="en-US" sz="3200" dirty="0" smtClean="0"/>
              <a:t>This functionality is used to temporarily enable or disable any user. This is used to provide extra security if a staff member plans to be inactive for a long period of time.</a:t>
            </a:r>
            <a:endParaRPr lang="en-US" sz="3200" dirty="0"/>
          </a:p>
        </p:txBody>
      </p:sp>
    </p:spTree>
    <p:extLst>
      <p:ext uri="{BB962C8B-B14F-4D97-AF65-F5344CB8AC3E}">
        <p14:creationId xmlns:p14="http://schemas.microsoft.com/office/powerpoint/2010/main" val="19189160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49901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Reset Password: </a:t>
            </a:r>
            <a:endParaRPr lang="en-IN" sz="6600" b="1" u="sng" dirty="0">
              <a:ln/>
              <a:solidFill>
                <a:schemeClr val="accent6">
                  <a:lumMod val="50000"/>
                </a:schemeClr>
              </a:solidFill>
            </a:endParaRPr>
          </a:p>
        </p:txBody>
      </p:sp>
      <p:sp>
        <p:nvSpPr>
          <p:cNvPr id="4" name="Rectangle 3"/>
          <p:cNvSpPr/>
          <p:nvPr/>
        </p:nvSpPr>
        <p:spPr>
          <a:xfrm>
            <a:off x="1005844" y="2841196"/>
            <a:ext cx="10920548" cy="1077218"/>
          </a:xfrm>
          <a:prstGeom prst="rect">
            <a:avLst/>
          </a:prstGeom>
        </p:spPr>
        <p:txBody>
          <a:bodyPr wrap="square">
            <a:spAutoFit/>
          </a:bodyPr>
          <a:lstStyle/>
          <a:p>
            <a:pPr algn="ctr"/>
            <a:r>
              <a:rPr lang="en-US" sz="3200" dirty="0" smtClean="0"/>
              <a:t>This functionality allows the IT staff to reset the passwords of a user in case of a forgotten password.</a:t>
            </a:r>
            <a:endParaRPr lang="en-US" sz="3200" dirty="0"/>
          </a:p>
        </p:txBody>
      </p:sp>
    </p:spTree>
    <p:extLst>
      <p:ext uri="{BB962C8B-B14F-4D97-AF65-F5344CB8AC3E}">
        <p14:creationId xmlns:p14="http://schemas.microsoft.com/office/powerpoint/2010/main" val="173107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5" y="1463045"/>
            <a:ext cx="11186159" cy="3122023"/>
          </a:xfrm>
        </p:spPr>
        <p:txBody>
          <a:bodyPr>
            <a:noAutofit/>
            <a:scene3d>
              <a:camera prst="orthographicFront"/>
              <a:lightRig rig="soft" dir="t">
                <a:rot lat="0" lon="0" rev="15600000"/>
              </a:lightRig>
            </a:scene3d>
            <a:sp3d extrusionH="57150" prstMaterial="softEdge">
              <a:bevelT w="25400" h="38100"/>
            </a:sp3d>
          </a:bodyPr>
          <a:lstStyle/>
          <a:p>
            <a:pPr algn="ctr"/>
            <a:r>
              <a:rPr lang="en-US" sz="8800" b="1" u="sng" dirty="0">
                <a:ln/>
                <a:solidFill>
                  <a:schemeClr val="accent3"/>
                </a:solidFill>
              </a:rPr>
              <a:t>Technical Requirements: </a:t>
            </a:r>
            <a:endParaRPr lang="en-IN" sz="8800" b="1" u="sng" dirty="0">
              <a:ln/>
              <a:solidFill>
                <a:schemeClr val="accent3"/>
              </a:solidFill>
            </a:endParaRPr>
          </a:p>
        </p:txBody>
      </p:sp>
    </p:spTree>
    <p:extLst>
      <p:ext uri="{BB962C8B-B14F-4D97-AF65-F5344CB8AC3E}">
        <p14:creationId xmlns:p14="http://schemas.microsoft.com/office/powerpoint/2010/main" val="37146383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70858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24341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Delete User: </a:t>
            </a:r>
            <a:endParaRPr lang="en-IN" sz="6600" b="1" u="sng" dirty="0">
              <a:ln/>
              <a:solidFill>
                <a:schemeClr val="accent6">
                  <a:lumMod val="50000"/>
                </a:schemeClr>
              </a:solidFill>
            </a:endParaRPr>
          </a:p>
        </p:txBody>
      </p:sp>
      <p:sp>
        <p:nvSpPr>
          <p:cNvPr id="4" name="Rectangle 3"/>
          <p:cNvSpPr/>
          <p:nvPr/>
        </p:nvSpPr>
        <p:spPr>
          <a:xfrm>
            <a:off x="1005844" y="2841196"/>
            <a:ext cx="10920548" cy="1077218"/>
          </a:xfrm>
          <a:prstGeom prst="rect">
            <a:avLst/>
          </a:prstGeom>
        </p:spPr>
        <p:txBody>
          <a:bodyPr wrap="square">
            <a:spAutoFit/>
          </a:bodyPr>
          <a:lstStyle/>
          <a:p>
            <a:pPr algn="ctr"/>
            <a:r>
              <a:rPr lang="en-US" sz="3200" dirty="0" smtClean="0"/>
              <a:t>This functionality is used to delete the users accounts of the employees.</a:t>
            </a:r>
            <a:endParaRPr lang="en-US" sz="3200" dirty="0"/>
          </a:p>
        </p:txBody>
      </p:sp>
    </p:spTree>
    <p:extLst>
      <p:ext uri="{BB962C8B-B14F-4D97-AF65-F5344CB8AC3E}">
        <p14:creationId xmlns:p14="http://schemas.microsoft.com/office/powerpoint/2010/main" val="25778315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10576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9" y="796841"/>
            <a:ext cx="10567851" cy="1632855"/>
          </a:xfrm>
        </p:spPr>
        <p:txBody>
          <a:bodyPr>
            <a:noAutofit/>
            <a:scene3d>
              <a:camera prst="orthographicFront"/>
              <a:lightRig rig="soft" dir="t">
                <a:rot lat="0" lon="0" rev="15600000"/>
              </a:lightRig>
            </a:scene3d>
            <a:sp3d extrusionH="57150" prstMaterial="softEdge">
              <a:bevelT w="25400" h="38100"/>
            </a:sp3d>
          </a:bodyPr>
          <a:lstStyle/>
          <a:p>
            <a:pPr algn="ctr"/>
            <a:r>
              <a:rPr lang="en-US" sz="8000" b="1" u="sng" dirty="0">
                <a:ln/>
                <a:solidFill>
                  <a:schemeClr val="accent3"/>
                </a:solidFill>
              </a:rPr>
              <a:t>Doctor Module: </a:t>
            </a:r>
            <a:endParaRPr lang="en-IN" sz="8000" b="1" u="sng" dirty="0">
              <a:ln/>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183" y="2719114"/>
            <a:ext cx="5148802" cy="3432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99590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Dashboard: </a:t>
            </a:r>
            <a:endParaRPr lang="en-IN" sz="6600" b="1" u="sng" dirty="0">
              <a:ln/>
              <a:solidFill>
                <a:schemeClr val="accent6">
                  <a:lumMod val="50000"/>
                </a:schemeClr>
              </a:solidFill>
            </a:endParaRPr>
          </a:p>
        </p:txBody>
      </p:sp>
      <p:sp>
        <p:nvSpPr>
          <p:cNvPr id="4" name="Rectangle 3"/>
          <p:cNvSpPr/>
          <p:nvPr/>
        </p:nvSpPr>
        <p:spPr>
          <a:xfrm>
            <a:off x="1005844" y="2841196"/>
            <a:ext cx="10920548" cy="1077218"/>
          </a:xfrm>
          <a:prstGeom prst="rect">
            <a:avLst/>
          </a:prstGeom>
        </p:spPr>
        <p:txBody>
          <a:bodyPr wrap="square">
            <a:spAutoFit/>
          </a:bodyPr>
          <a:lstStyle/>
          <a:p>
            <a:pPr algn="ctr"/>
            <a:r>
              <a:rPr lang="en-US" sz="3200" dirty="0"/>
              <a:t>The dashboard of doctor module shows the weekly schedule of the specific doctor.</a:t>
            </a:r>
            <a:endParaRPr lang="en-US" sz="2400" dirty="0"/>
          </a:p>
        </p:txBody>
      </p:sp>
    </p:spTree>
    <p:extLst>
      <p:ext uri="{BB962C8B-B14F-4D97-AF65-F5344CB8AC3E}">
        <p14:creationId xmlns:p14="http://schemas.microsoft.com/office/powerpoint/2010/main" val="42889000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2007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4" y="509457"/>
            <a:ext cx="11194869" cy="1097279"/>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u="sng" dirty="0" smtClean="0">
                <a:ln/>
                <a:solidFill>
                  <a:schemeClr val="accent6">
                    <a:lumMod val="50000"/>
                  </a:schemeClr>
                </a:solidFill>
              </a:rPr>
              <a:t>My Appointments: </a:t>
            </a:r>
            <a:endParaRPr lang="en-IN" sz="6600" b="1" u="sng" dirty="0">
              <a:ln/>
              <a:solidFill>
                <a:schemeClr val="accent6">
                  <a:lumMod val="50000"/>
                </a:schemeClr>
              </a:solidFill>
            </a:endParaRPr>
          </a:p>
        </p:txBody>
      </p:sp>
      <p:sp>
        <p:nvSpPr>
          <p:cNvPr id="4" name="Rectangle 3"/>
          <p:cNvSpPr/>
          <p:nvPr/>
        </p:nvSpPr>
        <p:spPr>
          <a:xfrm>
            <a:off x="1005844" y="2841196"/>
            <a:ext cx="10920548" cy="1569660"/>
          </a:xfrm>
          <a:prstGeom prst="rect">
            <a:avLst/>
          </a:prstGeom>
        </p:spPr>
        <p:txBody>
          <a:bodyPr wrap="square">
            <a:spAutoFit/>
          </a:bodyPr>
          <a:lstStyle/>
          <a:p>
            <a:pPr algn="ctr"/>
            <a:r>
              <a:rPr lang="en-US" sz="3200" dirty="0"/>
              <a:t>This functionality shows the appointments of the </a:t>
            </a:r>
            <a:r>
              <a:rPr lang="en-US" sz="3200" dirty="0" smtClean="0"/>
              <a:t>doctors. Moreover</a:t>
            </a:r>
            <a:r>
              <a:rPr lang="en-US" sz="3200" dirty="0"/>
              <a:t>, it provides the </a:t>
            </a:r>
            <a:r>
              <a:rPr lang="en-US" sz="3200" dirty="0" smtClean="0"/>
              <a:t>gateway </a:t>
            </a:r>
            <a:r>
              <a:rPr lang="en-US" sz="3200" dirty="0"/>
              <a:t>to prescription module.</a:t>
            </a:r>
            <a:endParaRPr lang="en-US" sz="2400" dirty="0"/>
          </a:p>
        </p:txBody>
      </p:sp>
    </p:spTree>
    <p:extLst>
      <p:ext uri="{BB962C8B-B14F-4D97-AF65-F5344CB8AC3E}">
        <p14:creationId xmlns:p14="http://schemas.microsoft.com/office/powerpoint/2010/main" val="19332807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 y="0"/>
            <a:ext cx="12197382" cy="6858000"/>
          </a:xfrm>
          <a:prstGeom prst="rect">
            <a:avLst/>
          </a:prstGeom>
        </p:spPr>
      </p:pic>
    </p:spTree>
    <p:extLst>
      <p:ext uri="{BB962C8B-B14F-4D97-AF65-F5344CB8AC3E}">
        <p14:creationId xmlns:p14="http://schemas.microsoft.com/office/powerpoint/2010/main" val="28411172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91129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615</TotalTime>
  <Words>895</Words>
  <Application>Microsoft Office PowerPoint</Application>
  <PresentationFormat>Widescreen</PresentationFormat>
  <Paragraphs>122</Paragraphs>
  <Slides>118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Century Gothic</vt:lpstr>
      <vt:lpstr>Times New Roman</vt:lpstr>
      <vt:lpstr>Wingdings</vt:lpstr>
      <vt:lpstr>Wingdings 3</vt:lpstr>
      <vt:lpstr>Wisp</vt:lpstr>
      <vt:lpstr>Mohanlal Sukhadia University</vt:lpstr>
      <vt:lpstr>Table of Content:</vt:lpstr>
      <vt:lpstr>ERP For Sohn Mariens Hospital and Labs</vt:lpstr>
      <vt:lpstr>Project Introduction:</vt:lpstr>
      <vt:lpstr>PowerPoint Presentation</vt:lpstr>
      <vt:lpstr>Technology Used: </vt:lpstr>
      <vt:lpstr>Languages:</vt:lpstr>
      <vt:lpstr>Database:</vt:lpstr>
      <vt:lpstr>Technical Requirements: </vt:lpstr>
      <vt:lpstr>Hardware Requirements:</vt:lpstr>
      <vt:lpstr>Software Requirements:</vt:lpstr>
      <vt:lpstr>Data Flow Diagrams: </vt:lpstr>
      <vt:lpstr>Level 0:</vt:lpstr>
      <vt:lpstr>Level 1 for Management: </vt:lpstr>
      <vt:lpstr>Level 1 for Doctor: </vt:lpstr>
      <vt:lpstr>Level 1 for Patients: </vt:lpstr>
      <vt:lpstr>Level 1 for IT Support: </vt:lpstr>
      <vt:lpstr>Project Modules: </vt:lpstr>
      <vt:lpstr>This project has four major modules:  1. Management Module  2. Reception Module  3. IT Support Module  4. Doctor Module </vt:lpstr>
      <vt:lpstr>Login Page: </vt:lpstr>
      <vt:lpstr>PowerPoint Presentation</vt:lpstr>
      <vt:lpstr>Management  Module: </vt:lpstr>
      <vt:lpstr>Dashboard: </vt:lpstr>
      <vt:lpstr>PowerPoint Presentation</vt:lpstr>
      <vt:lpstr>PowerPoint Presentation</vt:lpstr>
      <vt:lpstr>PowerPoint Presentation</vt:lpstr>
      <vt:lpstr>Employee Registration: </vt:lpstr>
      <vt:lpstr>PowerPoint Presentation</vt:lpstr>
      <vt:lpstr>PowerPoint Presentation</vt:lpstr>
      <vt:lpstr>PowerPoint Presentation</vt:lpstr>
      <vt:lpstr>PowerPoint Presentation</vt:lpstr>
      <vt:lpstr>PowerPoint Presentation</vt:lpstr>
      <vt:lpstr>PowerPoint Presentation</vt:lpstr>
      <vt:lpstr>Employee Details: </vt:lpstr>
      <vt:lpstr>PowerPoint Presentation</vt:lpstr>
      <vt:lpstr>PowerPoint Presentation</vt:lpstr>
      <vt:lpstr>PowerPoint Presentation</vt:lpstr>
      <vt:lpstr>PowerPoint Presentation</vt:lpstr>
      <vt:lpstr>Doctor’s Schedules: </vt:lpstr>
      <vt:lpstr>PowerPoint Presentation</vt:lpstr>
      <vt:lpstr>PowerPoint Presentation</vt:lpstr>
      <vt:lpstr>Appointment Details: </vt:lpstr>
      <vt:lpstr>PowerPoint Presentation</vt:lpstr>
      <vt:lpstr>Admit Details: </vt:lpstr>
      <vt:lpstr>PowerPoint Presentation</vt:lpstr>
      <vt:lpstr>Parcel Details: </vt:lpstr>
      <vt:lpstr>PowerPoint Presentation</vt:lpstr>
      <vt:lpstr>PowerPoint Presentation</vt:lpstr>
      <vt:lpstr>PowerPoint Presentation</vt:lpstr>
      <vt:lpstr>Reception Module: </vt:lpstr>
      <vt:lpstr>Dashboard: </vt:lpstr>
      <vt:lpstr>PowerPoint Presentation</vt:lpstr>
      <vt:lpstr>PowerPoint Presentation</vt:lpstr>
      <vt:lpstr>PowerPoint Presentation</vt:lpstr>
      <vt:lpstr>Appointment Form: </vt:lpstr>
      <vt:lpstr>PowerPoint Presentation</vt:lpstr>
      <vt:lpstr>PowerPoint Presentation</vt:lpstr>
      <vt:lpstr>PowerPoint Presentation</vt:lpstr>
      <vt:lpstr>PowerPoint Presentation</vt:lpstr>
      <vt:lpstr>Appointment Database: </vt:lpstr>
      <vt:lpstr>PowerPoint Presentation</vt:lpstr>
      <vt:lpstr>Admit Form: </vt:lpstr>
      <vt:lpstr>PowerPoint Presentation</vt:lpstr>
      <vt:lpstr>PowerPoint Presentation</vt:lpstr>
      <vt:lpstr>PowerPoint Presentation</vt:lpstr>
      <vt:lpstr>PowerPoint Presentation</vt:lpstr>
      <vt:lpstr>Admit Database: </vt:lpstr>
      <vt:lpstr>PowerPoint Presentation</vt:lpstr>
      <vt:lpstr>Patient Discharge: </vt:lpstr>
      <vt:lpstr>PowerPoint Presentation</vt:lpstr>
      <vt:lpstr>PowerPoint Presentation</vt:lpstr>
      <vt:lpstr>Creating and Reclaiming Visitor Tags: </vt:lpstr>
      <vt:lpstr>PowerPoint Presentation</vt:lpstr>
      <vt:lpstr>PowerPoint Presentation</vt:lpstr>
      <vt:lpstr>PowerPoint Presentation</vt:lpstr>
      <vt:lpstr>PowerPoint Presentation</vt:lpstr>
      <vt:lpstr>Parcel Form: </vt:lpstr>
      <vt:lpstr>PowerPoint Presentation</vt:lpstr>
      <vt:lpstr>Parcel Database: </vt:lpstr>
      <vt:lpstr>PowerPoint Presentation</vt:lpstr>
      <vt:lpstr>IT Support Module: </vt:lpstr>
      <vt:lpstr>Dashboard: </vt:lpstr>
      <vt:lpstr>PowerPoint Presentation</vt:lpstr>
      <vt:lpstr>PowerPoint Presentation</vt:lpstr>
      <vt:lpstr>Create User: </vt:lpstr>
      <vt:lpstr>PowerPoint Presentation</vt:lpstr>
      <vt:lpstr>User Access Manager: </vt:lpstr>
      <vt:lpstr>PowerPoint Presentation</vt:lpstr>
      <vt:lpstr>Reset Password: </vt:lpstr>
      <vt:lpstr>PowerPoint Presentation</vt:lpstr>
      <vt:lpstr>PowerPoint Presentation</vt:lpstr>
      <vt:lpstr>Delete User: </vt:lpstr>
      <vt:lpstr>PowerPoint Presentation</vt:lpstr>
      <vt:lpstr>Doctor Module: </vt:lpstr>
      <vt:lpstr>Dashboard: </vt:lpstr>
      <vt:lpstr>PowerPoint Presentation</vt:lpstr>
      <vt:lpstr>My Appointments: </vt:lpstr>
      <vt:lpstr>PowerPoint Presentation</vt:lpstr>
      <vt:lpstr>PowerPoint Presentation</vt:lpstr>
      <vt:lpstr>PowerPoint Presentation</vt:lpstr>
      <vt:lpstr>My Admit Cases: </vt:lpstr>
      <vt:lpstr>PowerPoint Presentation</vt:lpstr>
      <vt:lpstr>My Patients: </vt:lpstr>
      <vt:lpstr>PowerPoint Presentation</vt:lpstr>
      <vt:lpstr>Database Structure: </vt:lpstr>
      <vt:lpstr>Sohn Mariens: </vt:lpstr>
      <vt:lpstr>Admit Table: </vt:lpstr>
      <vt:lpstr>Department Table: </vt:lpstr>
      <vt:lpstr>Duties Table: </vt:lpstr>
      <vt:lpstr>Employee Table: </vt:lpstr>
      <vt:lpstr>Employee Table: </vt:lpstr>
      <vt:lpstr>Login Users Table: </vt:lpstr>
      <vt:lpstr>Medicine Table: </vt:lpstr>
      <vt:lpstr>Parcel Table: </vt:lpstr>
      <vt:lpstr>Patient Table: </vt:lpstr>
      <vt:lpstr>Abstraction: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Asger Habib</dc:creator>
  <cp:lastModifiedBy>Ali Asger Habib</cp:lastModifiedBy>
  <cp:revision>132</cp:revision>
  <dcterms:created xsi:type="dcterms:W3CDTF">2021-04-04T16:20:48Z</dcterms:created>
  <dcterms:modified xsi:type="dcterms:W3CDTF">2021-11-16T04:59:56Z</dcterms:modified>
</cp:coreProperties>
</file>